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p:sldMasterIdLst>
    <p:sldMasterId id="2147483648" r:id="rId1"/>
  </p:sldMasterIdLst>
  <p:notesMasterIdLst>
    <p:notesMasterId r:id="rId4"/>
  </p:notesMasterIdLst>
  <p:sldIdLst>
    <p:sldId id="469" r:id="rId3"/>
    <p:sldId id="473" r:id="rId5"/>
    <p:sldId id="492" r:id="rId6"/>
    <p:sldId id="503" r:id="rId7"/>
    <p:sldId id="475" r:id="rId8"/>
    <p:sldId id="476" r:id="rId9"/>
    <p:sldId id="497" r:id="rId10"/>
    <p:sldId id="398" r:id="rId11"/>
    <p:sldId id="399" r:id="rId12"/>
    <p:sldId id="516" r:id="rId13"/>
    <p:sldId id="485" r:id="rId14"/>
    <p:sldId id="494" r:id="rId15"/>
    <p:sldId id="495" r:id="rId16"/>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j-lt"/>
        <a:ea typeface="+mj-ea"/>
        <a:cs typeface="+mj-cs"/>
        <a:sym typeface="Arial" panose="020B0604020202020204"/>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j-lt"/>
        <a:ea typeface="+mj-ea"/>
        <a:cs typeface="+mj-cs"/>
        <a:sym typeface="Arial" panose="020B0604020202020204"/>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j-lt"/>
        <a:ea typeface="+mj-ea"/>
        <a:cs typeface="+mj-cs"/>
        <a:sym typeface="Arial" panose="020B0604020202020204"/>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j-lt"/>
        <a:ea typeface="+mj-ea"/>
        <a:cs typeface="+mj-cs"/>
        <a:sym typeface="Arial" panose="020B0604020202020204"/>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j-lt"/>
        <a:ea typeface="+mj-ea"/>
        <a:cs typeface="+mj-cs"/>
        <a:sym typeface="Arial" panose="020B0604020202020204"/>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j-lt"/>
        <a:ea typeface="+mj-ea"/>
        <a:cs typeface="+mj-cs"/>
        <a:sym typeface="Arial" panose="020B0604020202020204"/>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j-lt"/>
        <a:ea typeface="+mj-ea"/>
        <a:cs typeface="+mj-cs"/>
        <a:sym typeface="Arial" panose="020B0604020202020204"/>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j-lt"/>
        <a:ea typeface="+mj-ea"/>
        <a:cs typeface="+mj-cs"/>
        <a:sym typeface="Arial" panose="020B0604020202020204"/>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j-lt"/>
        <a:ea typeface="+mj-ea"/>
        <a:cs typeface="+mj-cs"/>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1E39"/>
    <a:srgbClr val="8BAF7F"/>
    <a:srgbClr val="CED1FD"/>
    <a:srgbClr val="F64642"/>
    <a:srgbClr val="DF4961"/>
    <a:srgbClr val="663D43"/>
    <a:srgbClr val="A0A014"/>
    <a:srgbClr val="36ACE0"/>
    <a:srgbClr val="E3455F"/>
    <a:srgbClr val="AFA5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p:normalViewPr>
    <p:restoredLeft sz="19741"/>
    <p:restoredTop sz="75767"/>
  </p:normalViewPr>
  <p:slideViewPr>
    <p:cSldViewPr snapToGrid="0" snapToObjects="1">
      <p:cViewPr varScale="1">
        <p:scale>
          <a:sx n="71" d="100"/>
          <a:sy n="71" d="100"/>
        </p:scale>
        <p:origin x="168" y="344"/>
      </p:cViewPr>
      <p:guideLst/>
    </p:cSldViewPr>
  </p:slideViewPr>
  <p:outlineViewPr>
    <p:cViewPr>
      <p:scale>
        <a:sx n="33" d="100"/>
        <a:sy n="33" d="100"/>
      </p:scale>
      <p:origin x="0" y="-11624"/>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1" d="100"/>
          <a:sy n="81" d="100"/>
        </p:scale>
        <p:origin x="3384" y="192"/>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6" name="Shape 146"/>
          <p:cNvSpPr>
            <a:spLocks noGrp="1" noRot="1" noChangeAspect="1"/>
          </p:cNvSpPr>
          <p:nvPr>
            <p:ph type="sldImg"/>
          </p:nvPr>
        </p:nvSpPr>
        <p:spPr>
          <a:xfrm>
            <a:off x="1143000" y="685800"/>
            <a:ext cx="4572000" cy="3429000"/>
          </a:xfrm>
          <a:prstGeom prst="rect">
            <a:avLst/>
          </a:prstGeom>
        </p:spPr>
        <p:txBody>
          <a:bodyPr/>
          <a:lstStyle/>
          <a:p/>
        </p:txBody>
      </p:sp>
      <p:sp>
        <p:nvSpPr>
          <p:cNvPr id="147" name="Shape 147"/>
          <p:cNvSpPr>
            <a:spLocks noGrp="1"/>
          </p:cNvSpPr>
          <p:nvPr>
            <p:ph type="body" sz="quarter" idx="1"/>
          </p:nvPr>
        </p:nvSpPr>
        <p:spPr>
          <a:xfrm>
            <a:off x="914400" y="4343400"/>
            <a:ext cx="5029200" cy="4114800"/>
          </a:xfrm>
          <a:prstGeom prst="rect">
            <a:avLst/>
          </a:prstGeom>
        </p:spPr>
        <p:txBody>
          <a:bodyPr/>
          <a:lstStyle/>
          <a:p/>
        </p:txBody>
      </p:sp>
    </p:spTree>
  </p:cSld>
  <p:clrMap bg1="dk1" tx1="lt1" bg2="dk2" tx2="lt2" accent1="accent1" accent2="accent2" accent3="accent3" accent4="accent4" accent5="accent5" accent6="accent6" hlink="hlink" folHlink="folHlink"/>
  <p:notesStyle>
    <a:lvl1pPr latinLnBrk="0">
      <a:defRPr sz="1200">
        <a:solidFill>
          <a:srgbClr val="FFFFFF"/>
        </a:solidFill>
        <a:latin typeface="+mj-lt"/>
        <a:ea typeface="+mj-ea"/>
        <a:cs typeface="+mj-cs"/>
        <a:sym typeface="Arial" panose="020B0604020202020204"/>
      </a:defRPr>
    </a:lvl1pPr>
    <a:lvl2pPr indent="228600" latinLnBrk="0">
      <a:defRPr sz="1200">
        <a:solidFill>
          <a:srgbClr val="FFFFFF"/>
        </a:solidFill>
        <a:latin typeface="+mj-lt"/>
        <a:ea typeface="+mj-ea"/>
        <a:cs typeface="+mj-cs"/>
        <a:sym typeface="Arial" panose="020B0604020202020204"/>
      </a:defRPr>
    </a:lvl2pPr>
    <a:lvl3pPr indent="457200" latinLnBrk="0">
      <a:defRPr sz="1200">
        <a:solidFill>
          <a:srgbClr val="FFFFFF"/>
        </a:solidFill>
        <a:latin typeface="+mj-lt"/>
        <a:ea typeface="+mj-ea"/>
        <a:cs typeface="+mj-cs"/>
        <a:sym typeface="Arial" panose="020B0604020202020204"/>
      </a:defRPr>
    </a:lvl3pPr>
    <a:lvl4pPr indent="685800" latinLnBrk="0">
      <a:defRPr sz="1200">
        <a:solidFill>
          <a:srgbClr val="FFFFFF"/>
        </a:solidFill>
        <a:latin typeface="+mj-lt"/>
        <a:ea typeface="+mj-ea"/>
        <a:cs typeface="+mj-cs"/>
        <a:sym typeface="Arial" panose="020B0604020202020204"/>
      </a:defRPr>
    </a:lvl4pPr>
    <a:lvl5pPr indent="914400" latinLnBrk="0">
      <a:defRPr sz="1200">
        <a:solidFill>
          <a:srgbClr val="FFFFFF"/>
        </a:solidFill>
        <a:latin typeface="+mj-lt"/>
        <a:ea typeface="+mj-ea"/>
        <a:cs typeface="+mj-cs"/>
        <a:sym typeface="Arial" panose="020B0604020202020204"/>
      </a:defRPr>
    </a:lvl5pPr>
    <a:lvl6pPr indent="1143000" latinLnBrk="0">
      <a:defRPr sz="1200">
        <a:solidFill>
          <a:srgbClr val="FFFFFF"/>
        </a:solidFill>
        <a:latin typeface="+mj-lt"/>
        <a:ea typeface="+mj-ea"/>
        <a:cs typeface="+mj-cs"/>
        <a:sym typeface="Arial" panose="020B0604020202020204"/>
      </a:defRPr>
    </a:lvl6pPr>
    <a:lvl7pPr indent="1371600" latinLnBrk="0">
      <a:defRPr sz="1200">
        <a:solidFill>
          <a:srgbClr val="FFFFFF"/>
        </a:solidFill>
        <a:latin typeface="+mj-lt"/>
        <a:ea typeface="+mj-ea"/>
        <a:cs typeface="+mj-cs"/>
        <a:sym typeface="Arial" panose="020B0604020202020204"/>
      </a:defRPr>
    </a:lvl7pPr>
    <a:lvl8pPr indent="1600200" latinLnBrk="0">
      <a:defRPr sz="1200">
        <a:solidFill>
          <a:srgbClr val="FFFFFF"/>
        </a:solidFill>
        <a:latin typeface="+mj-lt"/>
        <a:ea typeface="+mj-ea"/>
        <a:cs typeface="+mj-cs"/>
        <a:sym typeface="Arial" panose="020B0604020202020204"/>
      </a:defRPr>
    </a:lvl8pPr>
    <a:lvl9pPr indent="1828800" latinLnBrk="0">
      <a:defRPr sz="1200">
        <a:solidFill>
          <a:srgbClr val="FFFFFF"/>
        </a:solidFill>
        <a:latin typeface="+mj-lt"/>
        <a:ea typeface="+mj-ea"/>
        <a:cs typeface="+mj-cs"/>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u="none" strike="noStrike" dirty="0">
                <a:solidFill>
                  <a:srgbClr val="FFFFFF"/>
                </a:solidFill>
                <a:effectLst/>
                <a:latin typeface="+mj-lt"/>
                <a:ea typeface="+mj-ea"/>
                <a:cs typeface="+mj-cs"/>
                <a:sym typeface="Arial" panose="020B0604020202020204"/>
              </a:rPr>
              <a:t>Hello. </a:t>
            </a:r>
            <a:r>
              <a:rPr lang="en-US" altLang="zh-CN" sz="1200" b="0" i="0" u="none" strike="noStrike" dirty="0">
                <a:solidFill>
                  <a:srgbClr val="FFFFFF"/>
                </a:solidFill>
                <a:effectLst/>
                <a:latin typeface="+mj-lt"/>
                <a:ea typeface="+mj-ea"/>
                <a:cs typeface="+mj-cs"/>
                <a:sym typeface="Arial" panose="020B0604020202020204"/>
              </a:rPr>
              <a:t>Let</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me</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start</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my</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talk</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with</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an</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event</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happened</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during</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my</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lunch.</a:t>
            </a:r>
            <a:endParaRPr lang="en-US" altLang="zh-CN" sz="1200" b="0" i="0" u="none" strike="noStrike" dirty="0">
              <a:solidFill>
                <a:srgbClr val="FFFFFF"/>
              </a:solidFill>
              <a:effectLst/>
              <a:latin typeface="+mj-lt"/>
              <a:ea typeface="+mj-ea"/>
              <a:cs typeface="+mj-cs"/>
              <a:sym typeface="Arial" panose="020B0604020202020204"/>
            </a:endParaRPr>
          </a:p>
          <a:p>
            <a:endParaRPr lang="en-US" sz="1200" b="0" i="0" u="none" strike="noStrike" dirty="0">
              <a:solidFill>
                <a:srgbClr val="FFFFFF"/>
              </a:solidFill>
              <a:effectLst/>
              <a:latin typeface="+mj-lt"/>
              <a:ea typeface="+mj-ea"/>
              <a:cs typeface="+mj-cs"/>
              <a:sym typeface="Arial" panose="020B0604020202020204"/>
            </a:endParaRPr>
          </a:p>
          <a:p>
            <a:r>
              <a:rPr lang="en-US" sz="1200" b="0" i="0" u="none" strike="noStrike" dirty="0">
                <a:solidFill>
                  <a:srgbClr val="FFFFFF"/>
                </a:solidFill>
                <a:effectLst/>
                <a:latin typeface="+mj-lt"/>
                <a:ea typeface="+mj-ea"/>
                <a:cs typeface="+mj-cs"/>
                <a:sym typeface="Arial" panose="020B0604020202020204"/>
              </a:rPr>
              <a:t>So</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someday</a:t>
            </a:r>
            <a:r>
              <a:rPr lang="en-US" sz="1200" b="0" i="0" u="none" strike="noStrike" dirty="0">
                <a:solidFill>
                  <a:srgbClr val="FFFFFF"/>
                </a:solidFill>
                <a:effectLst/>
                <a:latin typeface="+mj-lt"/>
                <a:ea typeface="+mj-ea"/>
                <a:cs typeface="+mj-cs"/>
                <a:sym typeface="Arial" panose="020B0604020202020204"/>
              </a:rPr>
              <a:t>, I was enjoying </a:t>
            </a:r>
            <a:r>
              <a:rPr lang="en-US" altLang="zh-CN" sz="1200" b="0" i="0" u="none" strike="noStrike" dirty="0">
                <a:solidFill>
                  <a:srgbClr val="FFFFFF"/>
                </a:solidFill>
                <a:effectLst/>
                <a:latin typeface="+mj-lt"/>
                <a:ea typeface="+mj-ea"/>
                <a:cs typeface="+mj-cs"/>
                <a:sym typeface="Arial" panose="020B0604020202020204"/>
              </a:rPr>
              <a:t>my</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own</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lunch</a:t>
            </a:r>
            <a:r>
              <a:rPr lang="en-US" sz="1200" b="0" i="0" u="none" strike="noStrike" dirty="0">
                <a:solidFill>
                  <a:srgbClr val="FFFFFF"/>
                </a:solidFill>
                <a:effectLst/>
                <a:latin typeface="+mj-lt"/>
                <a:ea typeface="+mj-ea"/>
                <a:cs typeface="+mj-cs"/>
                <a:sym typeface="Arial" panose="020B0604020202020204"/>
              </a:rPr>
              <a:t>.</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But,</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the</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coffee</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was</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too</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hot</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and</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I</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didn’t</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notice</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that.</a:t>
            </a: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CN" dirty="0"/>
              <a:t>In</a:t>
            </a:r>
            <a:r>
              <a:rPr lang="zh-CN" altLang="en-US" dirty="0"/>
              <a:t> </a:t>
            </a:r>
            <a:r>
              <a:rPr lang="en-US" altLang="zh-CN" dirty="0"/>
              <a:t>summary,</a:t>
            </a:r>
            <a:r>
              <a:rPr lang="en-US" dirty="0"/>
              <a:t> by modeling fabric as mixtures, instead of using boundary conditions, we can characterize different microstructure with several scaler field, such as the volume fraction or saturation</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defRPr/>
            </a:pPr>
            <a:r>
              <a:rPr lang="en-US" altLang="zh-CN" sz="1200" b="0" i="0" u="none" strike="noStrike" dirty="0">
                <a:solidFill>
                  <a:srgbClr val="FFFFFF"/>
                </a:solidFill>
                <a:effectLst/>
                <a:latin typeface="+mj-lt"/>
                <a:ea typeface="+mj-ea"/>
                <a:cs typeface="+mj-cs"/>
                <a:sym typeface="Arial" panose="020B0604020202020204"/>
              </a:rPr>
              <a:t>[Add</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title]</a:t>
            </a:r>
            <a:endParaRPr lang="en-US" altLang="zh-CN" sz="1200" b="0" i="0" u="none" strike="noStrike" dirty="0">
              <a:solidFill>
                <a:srgbClr val="FFFFFF"/>
              </a:solidFill>
              <a:effectLst/>
              <a:latin typeface="+mj-lt"/>
              <a:ea typeface="+mj-ea"/>
              <a:cs typeface="+mj-cs"/>
              <a:sym typeface="Arial" panose="020B0604020202020204"/>
            </a:endParaRPr>
          </a:p>
          <a:p>
            <a:pPr marL="0" marR="0" lvl="0" indent="0" defTabSz="914400" eaLnBrk="1" fontAlgn="auto" latinLnBrk="0" hangingPunct="1">
              <a:lnSpc>
                <a:spcPct val="100000"/>
              </a:lnSpc>
              <a:spcBef>
                <a:spcPts val="0"/>
              </a:spcBef>
              <a:spcAft>
                <a:spcPts val="0"/>
              </a:spcAft>
              <a:buClrTx/>
              <a:buSzTx/>
              <a:buFontTx/>
              <a:buNone/>
              <a:defRPr/>
            </a:pPr>
            <a:endParaRPr lang="en-US" altLang="zh-CN" sz="1200" b="0" i="0" u="none" strike="noStrike" dirty="0">
              <a:solidFill>
                <a:srgbClr val="FFFFFF"/>
              </a:solidFill>
              <a:effectLst/>
              <a:latin typeface="+mj-lt"/>
              <a:ea typeface="+mj-ea"/>
              <a:cs typeface="+mj-cs"/>
              <a:sym typeface="Arial" panose="020B0604020202020204"/>
            </a:endParaRPr>
          </a:p>
          <a:p>
            <a:pPr marL="0" marR="0" lvl="0" indent="0" defTabSz="914400" eaLnBrk="1" fontAlgn="auto" latinLnBrk="0" hangingPunct="1">
              <a:lnSpc>
                <a:spcPct val="100000"/>
              </a:lnSpc>
              <a:spcBef>
                <a:spcPts val="0"/>
              </a:spcBef>
              <a:spcAft>
                <a:spcPts val="0"/>
              </a:spcAft>
              <a:buClrTx/>
              <a:buSzTx/>
              <a:buFontTx/>
              <a:buNone/>
              <a:defRPr/>
            </a:pPr>
            <a:r>
              <a:rPr lang="en-US" altLang="zh-CN" sz="1200" b="0" i="0" u="none" strike="noStrike" dirty="0">
                <a:solidFill>
                  <a:srgbClr val="FFFFFF"/>
                </a:solidFill>
                <a:effectLst/>
                <a:latin typeface="+mj-lt"/>
                <a:ea typeface="+mj-ea"/>
                <a:cs typeface="+mj-cs"/>
                <a:sym typeface="Arial" panose="020B0604020202020204"/>
              </a:rPr>
              <a:t>With</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such</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representation,</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we</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are</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able</a:t>
            </a:r>
            <a:r>
              <a:rPr lang="zh-CN" altLang="en-US" sz="1200" b="0" i="0" u="none" strike="noStrike" dirty="0">
                <a:solidFill>
                  <a:srgbClr val="FFFFFF"/>
                </a:solidFill>
                <a:effectLst/>
                <a:latin typeface="+mj-lt"/>
                <a:ea typeface="+mj-ea"/>
                <a:cs typeface="+mj-cs"/>
                <a:sym typeface="Arial" panose="020B0604020202020204"/>
              </a:rPr>
              <a:t> </a:t>
            </a:r>
            <a:r>
              <a:rPr lang="en-US" altLang="en-US" sz="1200" b="0" i="0" u="none" strike="noStrike" dirty="0">
                <a:solidFill>
                  <a:srgbClr val="FFFFFF"/>
                </a:solidFill>
                <a:effectLst/>
                <a:latin typeface="+mj-lt"/>
                <a:ea typeface="+mj-ea"/>
                <a:cs typeface="+mj-cs"/>
                <a:sym typeface="Arial" panose="020B0604020202020204"/>
              </a:rPr>
              <a:t>to handle fabrics with different mass density, </a:t>
            </a:r>
            <a:r>
              <a:rPr lang="en-US" altLang="zh-CN" sz="1200" b="0" i="0" u="none" strike="noStrike" dirty="0">
                <a:solidFill>
                  <a:srgbClr val="FFFFFF"/>
                </a:solidFill>
                <a:effectLst/>
                <a:latin typeface="+mj-lt"/>
                <a:ea typeface="+mj-ea"/>
                <a:cs typeface="+mj-cs"/>
                <a:sym typeface="Arial" panose="020B0604020202020204"/>
              </a:rPr>
              <a:t>by</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calculating</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the</a:t>
            </a:r>
            <a:r>
              <a:rPr lang="en-US" altLang="en-US" sz="1200" b="0" i="0" u="none" strike="noStrike" dirty="0">
                <a:solidFill>
                  <a:srgbClr val="FFFFFF"/>
                </a:solidFill>
                <a:effectLst/>
                <a:latin typeface="+mj-lt"/>
                <a:ea typeface="+mj-ea"/>
                <a:cs typeface="+mj-cs"/>
                <a:sym typeface="Arial" panose="020B0604020202020204"/>
              </a:rPr>
              <a:t> buoyancy for partially saturated porous media.</a:t>
            </a:r>
            <a:endParaRPr lang="en-US" altLang="en-US" sz="1200" b="0" i="0" u="none" strike="noStrike" dirty="0">
              <a:solidFill>
                <a:srgbClr val="FFFFFF"/>
              </a:solidFill>
              <a:effectLst/>
              <a:latin typeface="+mj-lt"/>
              <a:ea typeface="+mj-ea"/>
              <a:cs typeface="+mj-cs"/>
              <a:sym typeface="Arial" panose="020B0604020202020204"/>
            </a:endParaRPr>
          </a:p>
          <a:p>
            <a:pPr marL="0" marR="0" lvl="0" indent="0" defTabSz="914400" eaLnBrk="1" fontAlgn="auto" latinLnBrk="0" hangingPunct="1">
              <a:lnSpc>
                <a:spcPct val="100000"/>
              </a:lnSpc>
              <a:spcBef>
                <a:spcPts val="0"/>
              </a:spcBef>
              <a:spcAft>
                <a:spcPts val="0"/>
              </a:spcAft>
              <a:buClrTx/>
              <a:buSzTx/>
              <a:buFontTx/>
              <a:buNone/>
              <a:defRPr/>
            </a:pPr>
            <a:endParaRPr lang="en-US" altLang="en-US" sz="1200" b="0" i="0" u="none" strike="noStrike" dirty="0">
              <a:solidFill>
                <a:srgbClr val="FFFFFF"/>
              </a:solidFill>
              <a:effectLst/>
              <a:latin typeface="+mj-lt"/>
              <a:ea typeface="+mj-ea"/>
              <a:cs typeface="+mj-cs"/>
              <a:sym typeface="Arial" panose="020B0604020202020204"/>
            </a:endParaRPr>
          </a:p>
          <a:p>
            <a:pPr marL="0" marR="0" lvl="0" indent="0" defTabSz="914400" eaLnBrk="1" fontAlgn="auto" latinLnBrk="0" hangingPunct="1">
              <a:lnSpc>
                <a:spcPct val="100000"/>
              </a:lnSpc>
              <a:spcBef>
                <a:spcPts val="0"/>
              </a:spcBef>
              <a:spcAft>
                <a:spcPts val="0"/>
              </a:spcAft>
              <a:buClrTx/>
              <a:buSzTx/>
              <a:buFontTx/>
              <a:buNone/>
              <a:defRPr/>
            </a:pPr>
            <a:r>
              <a:rPr lang="en-US" altLang="en-US" sz="1200" b="0" i="0" u="none" strike="noStrike" dirty="0">
                <a:solidFill>
                  <a:srgbClr val="FFFFFF"/>
                </a:solidFill>
                <a:effectLst/>
                <a:latin typeface="+mj-lt"/>
                <a:ea typeface="+mj-ea"/>
                <a:cs typeface="+mj-cs"/>
                <a:sym typeface="Arial" panose="020B0604020202020204"/>
              </a:rPr>
              <a:t>Besides </a:t>
            </a:r>
            <a:r>
              <a:rPr lang="en-US" altLang="zh-CN" sz="1200" b="0" i="0" u="none" strike="noStrike" dirty="0">
                <a:solidFill>
                  <a:srgbClr val="FFFFFF"/>
                </a:solidFill>
                <a:effectLst/>
                <a:latin typeface="+mj-lt"/>
                <a:ea typeface="+mj-ea"/>
                <a:cs typeface="+mj-cs"/>
                <a:sym typeface="Arial" panose="020B0604020202020204"/>
              </a:rPr>
              <a:t>buoyancy</a:t>
            </a:r>
            <a:r>
              <a:rPr lang="en-US"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we</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can</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calculate</a:t>
            </a:r>
            <a:r>
              <a:rPr lang="en-US" altLang="en-US" sz="1200" b="0" i="0" u="none" strike="noStrike" dirty="0">
                <a:solidFill>
                  <a:srgbClr val="FFFFFF"/>
                </a:solidFill>
                <a:effectLst/>
                <a:latin typeface="+mj-lt"/>
                <a:ea typeface="+mj-ea"/>
                <a:cs typeface="+mj-cs"/>
                <a:sym typeface="Arial" panose="020B0604020202020204"/>
              </a:rPr>
              <a:t> drag force</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and</a:t>
            </a:r>
            <a:r>
              <a:rPr lang="zh-CN" altLang="en-US" sz="1200" b="0" i="0" u="none" strike="noStrike" dirty="0">
                <a:solidFill>
                  <a:srgbClr val="FFFFFF"/>
                </a:solidFill>
                <a:effectLst/>
                <a:latin typeface="+mj-lt"/>
                <a:ea typeface="+mj-ea"/>
                <a:cs typeface="+mj-cs"/>
                <a:sym typeface="Arial" panose="020B0604020202020204"/>
              </a:rPr>
              <a:t> </a:t>
            </a:r>
            <a:r>
              <a:rPr lang="en-US" altLang="en-US" sz="1200" b="0" i="0" u="none" strike="noStrike" dirty="0">
                <a:solidFill>
                  <a:srgbClr val="FFFFFF"/>
                </a:solidFill>
                <a:effectLst/>
                <a:latin typeface="+mj-lt"/>
                <a:ea typeface="+mj-ea"/>
                <a:cs typeface="+mj-cs"/>
                <a:sym typeface="Arial" panose="020B0604020202020204"/>
              </a:rPr>
              <a:t>capillary pore pressure</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from</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the</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continuum</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representation,</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which</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have</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analytical</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forms</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that</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are</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defined</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on</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local</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microstructures.</a:t>
            </a:r>
            <a:endParaRPr lang="en-US" altLang="zh-CN" sz="1200" b="0" i="0" u="none" strike="noStrike" dirty="0">
              <a:solidFill>
                <a:srgbClr val="FFFFFF"/>
              </a:solidFill>
              <a:effectLst/>
              <a:latin typeface="+mj-lt"/>
              <a:ea typeface="+mj-ea"/>
              <a:cs typeface="+mj-cs"/>
              <a:sym typeface="Arial" panose="020B0604020202020204"/>
            </a:endParaRPr>
          </a:p>
          <a:p>
            <a:pPr marL="0" marR="0" lvl="0" indent="0" defTabSz="914400" eaLnBrk="1" fontAlgn="auto" latinLnBrk="0" hangingPunct="1">
              <a:lnSpc>
                <a:spcPct val="100000"/>
              </a:lnSpc>
              <a:spcBef>
                <a:spcPts val="0"/>
              </a:spcBef>
              <a:spcAft>
                <a:spcPts val="0"/>
              </a:spcAft>
              <a:buClrTx/>
              <a:buSzTx/>
              <a:buFontTx/>
              <a:buNone/>
              <a:defRPr/>
            </a:pPr>
            <a:endParaRPr lang="en-US" altLang="en-US" sz="1200" b="0" i="0" u="none" strike="noStrike" dirty="0">
              <a:solidFill>
                <a:srgbClr val="FFFFFF"/>
              </a:solidFill>
              <a:effectLst/>
              <a:latin typeface="+mj-lt"/>
              <a:ea typeface="+mj-ea"/>
              <a:cs typeface="+mj-cs"/>
              <a:sym typeface="Arial" panose="020B0604020202020204"/>
            </a:endParaRPr>
          </a:p>
          <a:p>
            <a:pPr marL="0" marR="0" lvl="0" indent="0" defTabSz="914400" eaLnBrk="1" fontAlgn="auto" latinLnBrk="0" hangingPunct="1">
              <a:lnSpc>
                <a:spcPct val="100000"/>
              </a:lnSpc>
              <a:spcBef>
                <a:spcPts val="0"/>
              </a:spcBef>
              <a:spcAft>
                <a:spcPts val="0"/>
              </a:spcAft>
              <a:buClrTx/>
              <a:buSzTx/>
              <a:buFontTx/>
              <a:buNone/>
              <a:defRPr/>
            </a:pPr>
            <a:endParaRPr lang="en-US" altLang="en-US" sz="1200" b="0" i="0" u="none" strike="noStrike" dirty="0">
              <a:solidFill>
                <a:srgbClr val="FFFFFF"/>
              </a:solidFill>
              <a:effectLst/>
              <a:latin typeface="+mj-lt"/>
              <a:ea typeface="+mj-ea"/>
              <a:cs typeface="+mj-cs"/>
              <a:sym typeface="Arial" panose="020B0604020202020204"/>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defRPr/>
            </a:pPr>
            <a:r>
              <a:rPr lang="en-US" altLang="en-US" sz="1200" b="0" i="0" u="none" strike="noStrike" dirty="0">
                <a:solidFill>
                  <a:srgbClr val="FFFFFF"/>
                </a:solidFill>
                <a:effectLst/>
                <a:latin typeface="+mj-lt"/>
                <a:ea typeface="+mj-ea"/>
                <a:cs typeface="+mj-cs"/>
                <a:sym typeface="Arial" panose="020B0604020202020204"/>
              </a:rPr>
              <a:t>When the cloth is submerged into liquid, the fabric will absorb liquid into its pores, and when </a:t>
            </a:r>
            <a:r>
              <a:rPr lang="en-US" altLang="zh-CN" sz="1200" b="0" i="0" u="none" strike="noStrike" dirty="0">
                <a:solidFill>
                  <a:srgbClr val="FFFFFF"/>
                </a:solidFill>
                <a:effectLst/>
                <a:latin typeface="+mj-lt"/>
                <a:ea typeface="+mj-ea"/>
                <a:cs typeface="+mj-cs"/>
                <a:sym typeface="Arial" panose="020B0604020202020204"/>
              </a:rPr>
              <a:t>the</a:t>
            </a:r>
            <a:r>
              <a:rPr lang="en-US" altLang="en-US" sz="1200" b="0" i="0" u="none" strike="noStrike" dirty="0">
                <a:solidFill>
                  <a:srgbClr val="FFFFFF"/>
                </a:solidFill>
                <a:effectLst/>
                <a:latin typeface="+mj-lt"/>
                <a:ea typeface="+mj-ea"/>
                <a:cs typeface="+mj-cs"/>
                <a:sym typeface="Arial" panose="020B0604020202020204"/>
              </a:rPr>
              <a:t> liquid detaches, </a:t>
            </a:r>
            <a:r>
              <a:rPr lang="en-US" altLang="zh-CN" sz="1200" b="0" i="0" u="none" strike="noStrike" dirty="0">
                <a:solidFill>
                  <a:srgbClr val="FFFFFF"/>
                </a:solidFill>
                <a:effectLst/>
                <a:latin typeface="+mj-lt"/>
                <a:ea typeface="+mj-ea"/>
                <a:cs typeface="+mj-cs"/>
                <a:sym typeface="Arial" panose="020B0604020202020204"/>
              </a:rPr>
              <a:t>it</a:t>
            </a:r>
            <a:r>
              <a:rPr lang="en-US" altLang="en-US" sz="1200" b="0" i="0" u="none" strike="noStrike" dirty="0">
                <a:solidFill>
                  <a:srgbClr val="FFFFFF"/>
                </a:solidFill>
                <a:effectLst/>
                <a:latin typeface="+mj-lt"/>
                <a:ea typeface="+mj-ea"/>
                <a:cs typeface="+mj-cs"/>
                <a:sym typeface="Arial" panose="020B0604020202020204"/>
              </a:rPr>
              <a:t> will drip from the cloth. T</a:t>
            </a:r>
            <a:r>
              <a:rPr lang="en-US" altLang="zh-CN" sz="1200" b="0" i="0" u="none" strike="noStrike" dirty="0">
                <a:solidFill>
                  <a:srgbClr val="FFFFFF"/>
                </a:solidFill>
                <a:effectLst/>
                <a:latin typeface="+mj-lt"/>
                <a:ea typeface="+mj-ea"/>
                <a:cs typeface="+mj-cs"/>
                <a:sym typeface="Arial" panose="020B0604020202020204"/>
              </a:rPr>
              <a:t>hese</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effects</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are</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treated</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with</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a</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continuum</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representation.</a:t>
            </a:r>
            <a:endParaRPr lang="en-US" altLang="en-US" sz="1200" b="0" i="0" u="none" strike="noStrike" dirty="0">
              <a:solidFill>
                <a:srgbClr val="FFFFFF"/>
              </a:solidFill>
              <a:effectLst/>
              <a:latin typeface="+mj-lt"/>
              <a:ea typeface="+mj-ea"/>
              <a:cs typeface="+mj-cs"/>
              <a:sym typeface="Arial" panose="020B0604020202020204"/>
            </a:endParaRPr>
          </a:p>
          <a:p>
            <a:pPr marL="0" marR="0" lvl="0" indent="0" defTabSz="914400" eaLnBrk="1" fontAlgn="auto" latinLnBrk="0" hangingPunct="1">
              <a:lnSpc>
                <a:spcPct val="100000"/>
              </a:lnSpc>
              <a:spcBef>
                <a:spcPts val="0"/>
              </a:spcBef>
              <a:spcAft>
                <a:spcPts val="0"/>
              </a:spcAft>
              <a:buClrTx/>
              <a:buSzTx/>
              <a:buFontTx/>
              <a:buNone/>
              <a:defRPr/>
            </a:pPr>
            <a:endParaRPr lang="en-US" altLang="en-US" sz="1200" b="0" i="0" u="none" strike="noStrike" dirty="0">
              <a:solidFill>
                <a:srgbClr val="FFFFFF"/>
              </a:solidFill>
              <a:effectLst/>
              <a:latin typeface="+mj-lt"/>
              <a:ea typeface="+mj-ea"/>
              <a:cs typeface="+mj-cs"/>
              <a:sym typeface="Arial" panose="020B0604020202020204"/>
            </a:endParaRPr>
          </a:p>
          <a:p>
            <a:pPr marL="0" marR="0" lvl="0" indent="0" defTabSz="914400" eaLnBrk="1" fontAlgn="auto" latinLnBrk="0" hangingPunct="1">
              <a:lnSpc>
                <a:spcPct val="100000"/>
              </a:lnSpc>
              <a:spcBef>
                <a:spcPts val="0"/>
              </a:spcBef>
              <a:spcAft>
                <a:spcPts val="0"/>
              </a:spcAft>
              <a:buClrTx/>
              <a:buSzTx/>
              <a:buFontTx/>
              <a:buNone/>
              <a:defRPr/>
            </a:pPr>
            <a:r>
              <a:rPr lang="en-US" altLang="en-US" sz="1200" b="0" i="0" u="none" strike="noStrike" dirty="0">
                <a:solidFill>
                  <a:srgbClr val="FFFFFF"/>
                </a:solidFill>
                <a:effectLst/>
                <a:latin typeface="+mj-lt"/>
                <a:ea typeface="+mj-ea"/>
                <a:cs typeface="+mj-cs"/>
                <a:sym typeface="Arial" panose="020B0604020202020204"/>
              </a:rPr>
              <a:t>The liquid </a:t>
            </a:r>
            <a:r>
              <a:rPr lang="en-US" altLang="zh-CN" sz="1200" b="0" i="0" u="none" strike="noStrike" dirty="0">
                <a:solidFill>
                  <a:srgbClr val="FFFFFF"/>
                </a:solidFill>
                <a:effectLst/>
                <a:latin typeface="+mj-lt"/>
                <a:ea typeface="+mj-ea"/>
                <a:cs typeface="+mj-cs"/>
                <a:sym typeface="Arial" panose="020B0604020202020204"/>
              </a:rPr>
              <a:t>may</a:t>
            </a:r>
            <a:r>
              <a:rPr lang="en-US" altLang="en-US" sz="1200" b="0" i="0" u="none" strike="noStrike" dirty="0">
                <a:solidFill>
                  <a:srgbClr val="FFFFFF"/>
                </a:solidFill>
                <a:effectLst/>
                <a:latin typeface="+mj-lt"/>
                <a:ea typeface="+mj-ea"/>
                <a:cs typeface="+mj-cs"/>
                <a:sym typeface="Arial" panose="020B0604020202020204"/>
              </a:rPr>
              <a:t> also propagate on cloth</a:t>
            </a:r>
            <a:r>
              <a:rPr lang="en-US" altLang="zh-CN" sz="1200" b="0" i="0" u="none" strike="noStrike" dirty="0">
                <a:solidFill>
                  <a:srgbClr val="FFFFFF"/>
                </a:solidFill>
                <a:effectLst/>
                <a:latin typeface="+mj-lt"/>
                <a:ea typeface="+mj-ea"/>
                <a:cs typeface="+mj-cs"/>
                <a:sym typeface="Arial" panose="020B0604020202020204"/>
              </a:rPr>
              <a:t>,</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where</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we</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need</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the</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physics</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model</a:t>
            </a:r>
            <a:r>
              <a:rPr lang="en-US" altLang="en-US" sz="1200" b="0" i="0" u="none" strike="noStrike" dirty="0">
                <a:solidFill>
                  <a:srgbClr val="FFFFFF"/>
                </a:solidFill>
                <a:effectLst/>
                <a:latin typeface="+mj-lt"/>
                <a:ea typeface="+mj-ea"/>
                <a:cs typeface="+mj-cs"/>
                <a:sym typeface="Arial" panose="020B0604020202020204"/>
              </a:rPr>
              <a:t> for th</a:t>
            </a:r>
            <a:r>
              <a:rPr lang="en-US" altLang="zh-CN" sz="1200" b="0" i="0" u="none" strike="noStrike" dirty="0">
                <a:solidFill>
                  <a:srgbClr val="FFFFFF"/>
                </a:solidFill>
                <a:effectLst/>
                <a:latin typeface="+mj-lt"/>
                <a:ea typeface="+mj-ea"/>
                <a:cs typeface="+mj-cs"/>
                <a:sym typeface="Arial" panose="020B0604020202020204"/>
              </a:rPr>
              <a:t>is</a:t>
            </a:r>
            <a:r>
              <a:rPr lang="en-US" altLang="en-US" sz="1200" b="0" i="0" u="none" strike="noStrike" dirty="0">
                <a:solidFill>
                  <a:srgbClr val="FFFFFF"/>
                </a:solidFill>
                <a:effectLst/>
                <a:latin typeface="+mj-lt"/>
                <a:ea typeface="+mj-ea"/>
                <a:cs typeface="+mj-cs"/>
                <a:sym typeface="Arial" panose="020B0604020202020204"/>
              </a:rPr>
              <a:t> flow </a:t>
            </a:r>
            <a:r>
              <a:rPr lang="en-US" altLang="zh-CN" sz="1200" b="0" i="0" u="none" strike="noStrike" dirty="0">
                <a:solidFill>
                  <a:srgbClr val="FFFFFF"/>
                </a:solidFill>
                <a:effectLst/>
                <a:latin typeface="+mj-lt"/>
                <a:ea typeface="+mj-ea"/>
                <a:cs typeface="+mj-cs"/>
                <a:sym typeface="Arial" panose="020B0604020202020204"/>
              </a:rPr>
              <a:t>inside</a:t>
            </a:r>
            <a:r>
              <a:rPr lang="en-US" altLang="en-US" sz="1200" b="0" i="0" u="none" strike="noStrike" dirty="0">
                <a:solidFill>
                  <a:srgbClr val="FFFFFF"/>
                </a:solidFill>
                <a:effectLst/>
                <a:latin typeface="+mj-lt"/>
                <a:ea typeface="+mj-ea"/>
                <a:cs typeface="+mj-cs"/>
                <a:sym typeface="Arial" panose="020B0604020202020204"/>
              </a:rPr>
              <a:t> the fabric.</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We</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show</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a</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quasi-static</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model</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that</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can</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be</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derived</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from</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the</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dynamic</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continuum</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model.</a:t>
            </a:r>
            <a:endParaRPr lang="en-US" altLang="en-US" sz="1200" b="0" i="0" u="none" strike="noStrike" dirty="0">
              <a:solidFill>
                <a:srgbClr val="FFFFFF"/>
              </a:solidFill>
              <a:effectLst/>
              <a:latin typeface="+mj-lt"/>
              <a:ea typeface="+mj-ea"/>
              <a:cs typeface="+mj-cs"/>
              <a:sym typeface="Arial" panose="020B0604020202020204"/>
            </a:endParaRPr>
          </a:p>
          <a:p>
            <a:pPr marL="0" marR="0" lvl="0" indent="0" defTabSz="914400" eaLnBrk="1" fontAlgn="auto" latinLnBrk="0" hangingPunct="1">
              <a:lnSpc>
                <a:spcPct val="100000"/>
              </a:lnSpc>
              <a:spcBef>
                <a:spcPts val="0"/>
              </a:spcBef>
              <a:spcAft>
                <a:spcPts val="0"/>
              </a:spcAft>
              <a:buClrTx/>
              <a:buSzTx/>
              <a:buFontTx/>
              <a:buNone/>
              <a:defRPr/>
            </a:pPr>
            <a:endParaRPr lang="en-US" altLang="en-US" sz="1200" b="0" i="0" u="none" strike="noStrike" dirty="0">
              <a:solidFill>
                <a:srgbClr val="FFFFFF"/>
              </a:solidFill>
              <a:effectLst/>
              <a:latin typeface="+mj-lt"/>
              <a:ea typeface="+mj-ea"/>
              <a:cs typeface="+mj-cs"/>
              <a:sym typeface="Arial" panose="020B0604020202020204"/>
            </a:endParaRPr>
          </a:p>
          <a:p>
            <a:pPr marL="0" marR="0" lvl="0" indent="0" defTabSz="914400" eaLnBrk="1" fontAlgn="auto" latinLnBrk="0" hangingPunct="1">
              <a:lnSpc>
                <a:spcPct val="100000"/>
              </a:lnSpc>
              <a:spcBef>
                <a:spcPts val="0"/>
              </a:spcBef>
              <a:spcAft>
                <a:spcPts val="0"/>
              </a:spcAft>
              <a:buClrTx/>
              <a:buSzTx/>
              <a:buFontTx/>
              <a:buNone/>
              <a:defRPr/>
            </a:pPr>
            <a:endParaRPr lang="en-US" altLang="en-US" sz="1200" b="0" i="0" u="none" strike="noStrike" dirty="0">
              <a:solidFill>
                <a:srgbClr val="FFFFFF"/>
              </a:solidFill>
              <a:effectLst/>
              <a:latin typeface="+mj-lt"/>
              <a:ea typeface="+mj-ea"/>
              <a:cs typeface="+mj-cs"/>
              <a:sym typeface="Arial" panose="020B0604020202020204"/>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defRPr/>
            </a:pPr>
            <a:r>
              <a:rPr lang="en-US" altLang="en-US" sz="1200" b="0" i="0" u="none" strike="noStrike" dirty="0">
                <a:solidFill>
                  <a:srgbClr val="FFFFFF"/>
                </a:solidFill>
                <a:effectLst/>
                <a:latin typeface="+mj-lt"/>
                <a:ea typeface="+mj-ea"/>
                <a:cs typeface="+mj-cs"/>
                <a:sym typeface="Arial" panose="020B0604020202020204"/>
              </a:rPr>
              <a:t>Finally, </a:t>
            </a:r>
            <a:r>
              <a:rPr lang="en-US" altLang="zh-CN" sz="1200" b="0" i="0" u="none" strike="noStrike" dirty="0">
                <a:solidFill>
                  <a:srgbClr val="FFFFFF"/>
                </a:solidFill>
                <a:effectLst/>
                <a:latin typeface="+mj-lt"/>
                <a:ea typeface="+mj-ea"/>
                <a:cs typeface="+mj-cs"/>
                <a:sym typeface="Arial" panose="020B0604020202020204"/>
              </a:rPr>
              <a:t>we</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implemented</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a</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splitting</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scheme</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to</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solve</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the</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equations.</a:t>
            </a:r>
            <a:endParaRPr lang="en-US" altLang="en-US" sz="1200" b="0" i="0" u="none" strike="noStrike" dirty="0">
              <a:solidFill>
                <a:srgbClr val="FFFFFF"/>
              </a:solidFill>
              <a:effectLst/>
              <a:latin typeface="+mj-lt"/>
              <a:ea typeface="+mj-ea"/>
              <a:cs typeface="+mj-cs"/>
              <a:sym typeface="Arial" panose="020B0604020202020204"/>
            </a:endParaRPr>
          </a:p>
          <a:p>
            <a:pPr marL="0" marR="0" lvl="0" indent="0" defTabSz="914400" eaLnBrk="1" fontAlgn="auto" latinLnBrk="0" hangingPunct="1">
              <a:lnSpc>
                <a:spcPct val="100000"/>
              </a:lnSpc>
              <a:spcBef>
                <a:spcPts val="0"/>
              </a:spcBef>
              <a:spcAft>
                <a:spcPts val="0"/>
              </a:spcAft>
              <a:buClrTx/>
              <a:buSzTx/>
              <a:buFontTx/>
              <a:buNone/>
              <a:defRPr/>
            </a:pPr>
            <a:endParaRPr lang="en-US" altLang="en-US" sz="1200" b="0" i="0" u="none" strike="noStrike" dirty="0">
              <a:solidFill>
                <a:srgbClr val="FFFFFF"/>
              </a:solidFill>
              <a:effectLst/>
              <a:latin typeface="+mj-lt"/>
              <a:ea typeface="+mj-ea"/>
              <a:cs typeface="+mj-cs"/>
              <a:sym typeface="Arial" panose="020B0604020202020204"/>
            </a:endParaRPr>
          </a:p>
          <a:p>
            <a:pPr marL="0" marR="0" lvl="0" indent="0" defTabSz="914400" eaLnBrk="1" fontAlgn="auto" latinLnBrk="0" hangingPunct="1">
              <a:lnSpc>
                <a:spcPct val="100000"/>
              </a:lnSpc>
              <a:spcBef>
                <a:spcPts val="0"/>
              </a:spcBef>
              <a:spcAft>
                <a:spcPts val="0"/>
              </a:spcAft>
              <a:buClrTx/>
              <a:buSzTx/>
              <a:buFontTx/>
              <a:buNone/>
              <a:defRPr/>
            </a:pPr>
            <a:r>
              <a:rPr lang="en-US" altLang="en-US" sz="1200" b="0" i="0" u="none" strike="noStrike" dirty="0">
                <a:solidFill>
                  <a:srgbClr val="FFFFFF"/>
                </a:solidFill>
                <a:effectLst/>
                <a:latin typeface="+mj-lt"/>
                <a:ea typeface="+mj-ea"/>
                <a:cs typeface="+mj-cs"/>
                <a:sym typeface="Arial" panose="020B0604020202020204"/>
              </a:rPr>
              <a:t>So </a:t>
            </a:r>
            <a:r>
              <a:rPr lang="en-US" altLang="zh-CN" sz="1200" b="0" i="0" u="none" strike="noStrike" dirty="0">
                <a:solidFill>
                  <a:srgbClr val="FFFFFF"/>
                </a:solidFill>
                <a:effectLst/>
                <a:latin typeface="+mj-lt"/>
                <a:ea typeface="+mj-ea"/>
                <a:cs typeface="+mj-cs"/>
                <a:sym typeface="Arial" panose="020B0604020202020204"/>
              </a:rPr>
              <a:t>these</a:t>
            </a:r>
            <a:r>
              <a:rPr lang="en-US" altLang="en-US" sz="1200" b="0" i="0" u="none" strike="noStrike" dirty="0">
                <a:solidFill>
                  <a:srgbClr val="FFFFFF"/>
                </a:solidFill>
                <a:effectLst/>
                <a:latin typeface="+mj-lt"/>
                <a:ea typeface="+mj-ea"/>
                <a:cs typeface="+mj-cs"/>
                <a:sym typeface="Arial" panose="020B0604020202020204"/>
              </a:rPr>
              <a:t> contributions</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correspond</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to</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what</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we</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wanted</a:t>
            </a:r>
            <a:r>
              <a:rPr lang="en-US" altLang="en-US" sz="1200" b="0" i="0" u="none" strike="noStrike" dirty="0">
                <a:solidFill>
                  <a:srgbClr val="FFFFFF"/>
                </a:solidFill>
                <a:effectLst/>
                <a:latin typeface="+mj-lt"/>
                <a:ea typeface="+mj-ea"/>
                <a:cs typeface="+mj-cs"/>
                <a:sym typeface="Arial" panose="020B0604020202020204"/>
              </a:rPr>
              <a:t>: a unified, principle</a:t>
            </a:r>
            <a:r>
              <a:rPr lang="en-US" altLang="zh-CN" sz="1200" b="0" i="0" u="none" strike="noStrike" dirty="0">
                <a:solidFill>
                  <a:srgbClr val="FFFFFF"/>
                </a:solidFill>
                <a:effectLst/>
                <a:latin typeface="+mj-lt"/>
                <a:ea typeface="+mj-ea"/>
                <a:cs typeface="+mj-cs"/>
                <a:sym typeface="Arial" panose="020B0604020202020204"/>
              </a:rPr>
              <a:t>d</a:t>
            </a:r>
            <a:r>
              <a:rPr lang="en-US" altLang="en-US" sz="1200" b="0" i="0" u="none" strike="noStrike" dirty="0">
                <a:solidFill>
                  <a:srgbClr val="FFFFFF"/>
                </a:solidFill>
                <a:effectLst/>
                <a:latin typeface="+mj-lt"/>
                <a:ea typeface="+mj-ea"/>
                <a:cs typeface="+mj-cs"/>
                <a:sym typeface="Arial" panose="020B0604020202020204"/>
              </a:rPr>
              <a:t> physics model for liquid-fabric mixture, and an efficient numerical solver.</a:t>
            </a:r>
            <a:endParaRPr lang="en-US" altLang="en-US" sz="1200" b="0" i="0" u="none" strike="noStrike" dirty="0">
              <a:solidFill>
                <a:srgbClr val="FFFFFF"/>
              </a:solidFill>
              <a:effectLst/>
              <a:latin typeface="+mj-lt"/>
              <a:ea typeface="+mj-ea"/>
              <a:cs typeface="+mj-cs"/>
              <a:sym typeface="Arial" panose="020B0604020202020204"/>
            </a:endParaRPr>
          </a:p>
          <a:p>
            <a:pPr marL="0" marR="0" lvl="0" indent="0" defTabSz="914400" eaLnBrk="1" fontAlgn="auto" latinLnBrk="0" hangingPunct="1">
              <a:lnSpc>
                <a:spcPct val="100000"/>
              </a:lnSpc>
              <a:spcBef>
                <a:spcPts val="0"/>
              </a:spcBef>
              <a:spcAft>
                <a:spcPts val="0"/>
              </a:spcAft>
              <a:buClrTx/>
              <a:buSzTx/>
              <a:buFontTx/>
              <a:buNone/>
              <a:defRPr/>
            </a:pPr>
            <a:endParaRPr lang="en-US" altLang="en-US" sz="1200" b="0" i="0" u="none" strike="noStrike" dirty="0">
              <a:solidFill>
                <a:srgbClr val="FFFFFF"/>
              </a:solidFill>
              <a:effectLst/>
              <a:latin typeface="+mj-lt"/>
              <a:ea typeface="+mj-ea"/>
              <a:cs typeface="+mj-cs"/>
              <a:sym typeface="Arial" panose="020B0604020202020204"/>
            </a:endParaRPr>
          </a:p>
          <a:p>
            <a:pPr marL="0" marR="0" lvl="0" indent="0" defTabSz="914400" eaLnBrk="1" fontAlgn="auto" latinLnBrk="0" hangingPunct="1">
              <a:lnSpc>
                <a:spcPct val="100000"/>
              </a:lnSpc>
              <a:spcBef>
                <a:spcPts val="0"/>
              </a:spcBef>
              <a:spcAft>
                <a:spcPts val="0"/>
              </a:spcAft>
              <a:buClrTx/>
              <a:buSzTx/>
              <a:buFontTx/>
              <a:buNone/>
              <a:defRPr/>
            </a:pPr>
            <a:endParaRPr lang="en-US" altLang="en-US" sz="1200" b="0" i="0" u="none" strike="noStrike" dirty="0">
              <a:solidFill>
                <a:srgbClr val="FFFFFF"/>
              </a:solidFill>
              <a:effectLst/>
              <a:latin typeface="+mj-lt"/>
              <a:ea typeface="+mj-ea"/>
              <a:cs typeface="+mj-cs"/>
              <a:sym typeface="Arial" panose="020B06040202020202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u="none" strike="noStrike" dirty="0">
                <a:solidFill>
                  <a:srgbClr val="FFFFFF"/>
                </a:solidFill>
                <a:effectLst/>
                <a:latin typeface="+mj-lt"/>
                <a:ea typeface="+mj-ea"/>
                <a:cs typeface="+mj-cs"/>
                <a:sym typeface="Arial" panose="020B0604020202020204"/>
              </a:rPr>
              <a:t>Last year we did wet hairs. But we don’t only want naked characters. Our characters should have clothes, right? </a:t>
            </a:r>
            <a:endParaRPr lang="en-US" sz="1200" b="0" i="0" u="none" strike="noStrike" dirty="0">
              <a:solidFill>
                <a:srgbClr val="FFFFFF"/>
              </a:solidFill>
              <a:effectLst/>
              <a:latin typeface="+mj-lt"/>
              <a:ea typeface="+mj-ea"/>
              <a:cs typeface="+mj-cs"/>
              <a:sym typeface="Arial" panose="020B0604020202020204"/>
            </a:endParaRPr>
          </a:p>
          <a:p>
            <a:r>
              <a:rPr lang="en-US" sz="1200" b="0" i="0" u="none" strike="noStrike" dirty="0">
                <a:solidFill>
                  <a:srgbClr val="FFFFFF"/>
                </a:solidFill>
                <a:effectLst/>
                <a:latin typeface="+mj-lt"/>
                <a:ea typeface="+mj-ea"/>
                <a:cs typeface="+mj-cs"/>
                <a:sym typeface="Arial" panose="020B0604020202020204"/>
              </a:rPr>
              <a:t>But wet clothes may have very different outlook than wet hairs.</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CN" dirty="0"/>
              <a:t>T</a:t>
            </a:r>
            <a:r>
              <a:rPr lang="en-US" dirty="0"/>
              <a:t>he liquid can get absorbed into the sheet of fabric. And the liquid may propagates through the fabric, and finally drip</a:t>
            </a:r>
            <a:r>
              <a:rPr lang="en-US" altLang="zh-CN" dirty="0"/>
              <a:t>s</a:t>
            </a:r>
            <a:r>
              <a:rPr lang="zh-CN" altLang="en-US" dirty="0"/>
              <a:t> </a:t>
            </a:r>
            <a:r>
              <a:rPr lang="en-US" altLang="zh-CN" dirty="0"/>
              <a:t>off</a:t>
            </a:r>
            <a:r>
              <a:rPr lang="en-US" dirty="0"/>
              <a:t> from the fabric. So we need a different methods to handle liquid-fabric interactions.</a:t>
            </a: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CN" dirty="0"/>
              <a:t>Also</a:t>
            </a:r>
            <a:r>
              <a:rPr lang="zh-CN" altLang="en-US" dirty="0"/>
              <a:t> </a:t>
            </a:r>
            <a:r>
              <a:rPr lang="en-US" altLang="zh-CN" dirty="0"/>
              <a:t>previously,</a:t>
            </a:r>
            <a:r>
              <a:rPr lang="zh-CN" altLang="en-US" dirty="0"/>
              <a:t> </a:t>
            </a:r>
            <a:r>
              <a:rPr lang="en-US" altLang="zh-CN" dirty="0"/>
              <a:t>we</a:t>
            </a:r>
            <a:r>
              <a:rPr lang="zh-CN" altLang="en-US" dirty="0"/>
              <a:t> </a:t>
            </a:r>
            <a:r>
              <a:rPr lang="en-US" altLang="zh-CN" dirty="0"/>
              <a:t>didn’t</a:t>
            </a:r>
            <a:r>
              <a:rPr lang="zh-CN" altLang="en-US" dirty="0"/>
              <a:t> </a:t>
            </a:r>
            <a:r>
              <a:rPr lang="en-US" altLang="zh-CN" dirty="0"/>
              <a:t>derive</a:t>
            </a:r>
            <a:r>
              <a:rPr lang="zh-CN" altLang="en-US" dirty="0"/>
              <a:t> </a:t>
            </a:r>
            <a:r>
              <a:rPr lang="en-US" altLang="zh-CN" dirty="0"/>
              <a:t>the</a:t>
            </a:r>
            <a:r>
              <a:rPr lang="zh-CN" altLang="en-US" dirty="0"/>
              <a:t> </a:t>
            </a:r>
            <a:r>
              <a:rPr lang="en-US" altLang="zh-CN" dirty="0"/>
              <a:t>physics</a:t>
            </a:r>
            <a:r>
              <a:rPr lang="zh-CN" altLang="en-US" dirty="0"/>
              <a:t> </a:t>
            </a:r>
            <a:r>
              <a:rPr lang="en-US" altLang="zh-CN" dirty="0"/>
              <a:t>between</a:t>
            </a:r>
            <a:r>
              <a:rPr lang="zh-CN" altLang="en-US" dirty="0"/>
              <a:t> </a:t>
            </a:r>
            <a:r>
              <a:rPr lang="en-US" altLang="zh-CN" dirty="0"/>
              <a:t>liquid</a:t>
            </a:r>
            <a:r>
              <a:rPr lang="zh-CN" altLang="en-US" dirty="0"/>
              <a:t> </a:t>
            </a:r>
            <a:r>
              <a:rPr lang="en-US" altLang="zh-CN" dirty="0"/>
              <a:t>and</a:t>
            </a:r>
            <a:r>
              <a:rPr lang="zh-CN" altLang="en-US" dirty="0"/>
              <a:t> </a:t>
            </a:r>
            <a:r>
              <a:rPr lang="en-US" altLang="zh-CN" dirty="0"/>
              <a:t>solid,</a:t>
            </a:r>
            <a:r>
              <a:rPr lang="zh-CN" altLang="en-US" dirty="0"/>
              <a:t> </a:t>
            </a:r>
            <a:r>
              <a:rPr lang="en-US" altLang="zh-CN" dirty="0"/>
              <a:t>from</a:t>
            </a:r>
            <a:r>
              <a:rPr lang="zh-CN" altLang="en-US" dirty="0"/>
              <a:t> </a:t>
            </a:r>
            <a:r>
              <a:rPr lang="en-US" altLang="zh-CN" dirty="0"/>
              <a:t>the</a:t>
            </a:r>
            <a:r>
              <a:rPr lang="zh-CN" altLang="en-US" dirty="0"/>
              <a:t> </a:t>
            </a:r>
            <a:r>
              <a:rPr lang="en-US" altLang="zh-CN" dirty="0"/>
              <a:t>first</a:t>
            </a:r>
            <a:r>
              <a:rPr lang="zh-CN" altLang="en-US" dirty="0"/>
              <a:t> </a:t>
            </a:r>
            <a:r>
              <a:rPr lang="en-US" altLang="zh-CN" dirty="0"/>
              <a:t>principle.</a:t>
            </a:r>
            <a:r>
              <a:rPr lang="zh-CN" altLang="en-US" dirty="0"/>
              <a:t> </a:t>
            </a:r>
            <a:endParaRPr lang="en-US" dirty="0"/>
          </a:p>
          <a:p>
            <a:r>
              <a:rPr lang="en-US" altLang="zh-CN" dirty="0"/>
              <a:t>So</a:t>
            </a:r>
            <a:r>
              <a:rPr lang="zh-CN" altLang="en-US" dirty="0"/>
              <a:t> </a:t>
            </a:r>
            <a:r>
              <a:rPr lang="en-US" altLang="zh-CN" dirty="0"/>
              <a:t>this</a:t>
            </a:r>
            <a:r>
              <a:rPr lang="zh-CN" altLang="en-US" dirty="0"/>
              <a:t> </a:t>
            </a:r>
            <a:r>
              <a:rPr lang="en-US" altLang="zh-CN" dirty="0"/>
              <a:t>year</a:t>
            </a:r>
            <a:r>
              <a:rPr lang="zh-CN" altLang="en-US" dirty="0"/>
              <a:t> </a:t>
            </a:r>
            <a:r>
              <a:rPr lang="en-US" altLang="zh-CN" dirty="0"/>
              <a:t>we</a:t>
            </a:r>
            <a:r>
              <a:rPr lang="zh-CN" altLang="en-US" dirty="0"/>
              <a:t> </a:t>
            </a:r>
            <a:r>
              <a:rPr lang="en-US" altLang="zh-CN" dirty="0"/>
              <a:t>want</a:t>
            </a:r>
            <a:r>
              <a:rPr lang="zh-CN" altLang="en-US" dirty="0"/>
              <a:t> </a:t>
            </a:r>
            <a:r>
              <a:rPr lang="en-US" altLang="zh-CN" dirty="0"/>
              <a:t>to</a:t>
            </a:r>
            <a:r>
              <a:rPr lang="zh-CN" altLang="en-US" dirty="0"/>
              <a:t> </a:t>
            </a:r>
            <a:r>
              <a:rPr lang="en-US" altLang="zh-CN" dirty="0"/>
              <a:t>work</a:t>
            </a:r>
            <a:r>
              <a:rPr lang="zh-CN" altLang="en-US" dirty="0"/>
              <a:t> </a:t>
            </a:r>
            <a:r>
              <a:rPr lang="en-US" altLang="zh-CN" dirty="0"/>
              <a:t>toward</a:t>
            </a:r>
            <a:r>
              <a:rPr lang="zh-CN" altLang="en-US" dirty="0"/>
              <a:t> </a:t>
            </a:r>
            <a:r>
              <a:rPr lang="en-US" altLang="zh-CN" dirty="0"/>
              <a:t>a</a:t>
            </a:r>
            <a:r>
              <a:rPr lang="zh-CN" altLang="en-US" dirty="0"/>
              <a:t> </a:t>
            </a:r>
            <a:r>
              <a:rPr lang="en-US" altLang="zh-CN" dirty="0"/>
              <a:t>principled</a:t>
            </a:r>
            <a:r>
              <a:rPr lang="zh-CN" altLang="en-US" dirty="0"/>
              <a:t> </a:t>
            </a:r>
            <a:r>
              <a:rPr lang="en-US" altLang="zh-CN" dirty="0"/>
              <a:t>model</a:t>
            </a:r>
            <a:r>
              <a:rPr lang="zh-CN" altLang="en-US" dirty="0"/>
              <a:t> </a:t>
            </a:r>
            <a:r>
              <a:rPr lang="en-US" altLang="zh-CN" dirty="0"/>
              <a:t>for</a:t>
            </a:r>
            <a:r>
              <a:rPr lang="zh-CN" altLang="en-US" dirty="0"/>
              <a:t> </a:t>
            </a:r>
            <a:r>
              <a:rPr lang="en-US" altLang="zh-CN" dirty="0"/>
              <a:t>two-way</a:t>
            </a:r>
            <a:r>
              <a:rPr lang="zh-CN" altLang="en-US" dirty="0"/>
              <a:t> </a:t>
            </a:r>
            <a:r>
              <a:rPr lang="en-US" altLang="zh-CN" dirty="0"/>
              <a:t>coupling.</a:t>
            </a:r>
            <a:endParaRPr lang="en-US" dirty="0"/>
          </a:p>
          <a:p>
            <a:r>
              <a:rPr lang="en-US" altLang="zh-CN" dirty="0"/>
              <a:t>Also,</a:t>
            </a:r>
            <a:r>
              <a:rPr lang="zh-CN" altLang="en-US" dirty="0"/>
              <a:t> </a:t>
            </a:r>
            <a:r>
              <a:rPr lang="en-US" altLang="zh-CN" dirty="0"/>
              <a:t>we</a:t>
            </a:r>
            <a:r>
              <a:rPr lang="zh-CN" altLang="en-US" dirty="0"/>
              <a:t> </a:t>
            </a:r>
            <a:r>
              <a:rPr lang="en-US" altLang="zh-CN" dirty="0"/>
              <a:t>want</a:t>
            </a:r>
            <a:r>
              <a:rPr lang="en-US" dirty="0"/>
              <a:t> a unified physics </a:t>
            </a:r>
            <a:r>
              <a:rPr lang="en-US" altLang="zh-CN" dirty="0"/>
              <a:t>that</a:t>
            </a:r>
            <a:r>
              <a:rPr lang="zh-CN" altLang="en-US" dirty="0"/>
              <a:t> </a:t>
            </a:r>
            <a:r>
              <a:rPr lang="en-US" altLang="zh-CN" dirty="0"/>
              <a:t>can</a:t>
            </a:r>
            <a:r>
              <a:rPr lang="zh-CN" altLang="en-US" dirty="0"/>
              <a:t> </a:t>
            </a:r>
            <a:r>
              <a:rPr lang="en-US" altLang="zh-CN" dirty="0"/>
              <a:t>handle</a:t>
            </a:r>
            <a:r>
              <a:rPr lang="zh-CN" altLang="en-US" dirty="0"/>
              <a:t> </a:t>
            </a:r>
            <a:r>
              <a:rPr lang="en-US" altLang="zh-CN" dirty="0"/>
              <a:t>various</a:t>
            </a:r>
            <a:r>
              <a:rPr lang="zh-CN" altLang="en-US" dirty="0"/>
              <a:t> </a:t>
            </a:r>
            <a:r>
              <a:rPr lang="en-US" altLang="zh-CN" dirty="0"/>
              <a:t>phenomena</a:t>
            </a:r>
            <a:r>
              <a:rPr lang="zh-CN" altLang="en-US" dirty="0"/>
              <a:t> </a:t>
            </a:r>
            <a:r>
              <a:rPr lang="en-US" altLang="zh-CN" dirty="0"/>
              <a:t>related</a:t>
            </a:r>
            <a:r>
              <a:rPr lang="zh-CN" altLang="en-US" dirty="0"/>
              <a:t> </a:t>
            </a:r>
            <a:r>
              <a:rPr lang="en-US" altLang="zh-CN" dirty="0"/>
              <a:t>to</a:t>
            </a:r>
            <a:r>
              <a:rPr lang="zh-CN" altLang="en-US" dirty="0"/>
              <a:t> </a:t>
            </a:r>
            <a:r>
              <a:rPr lang="en-US" altLang="zh-CN" dirty="0"/>
              <a:t>wet</a:t>
            </a:r>
            <a:r>
              <a:rPr lang="zh-CN" altLang="en-US" dirty="0"/>
              <a:t> </a:t>
            </a:r>
            <a:r>
              <a:rPr lang="en-US" altLang="zh-CN" dirty="0"/>
              <a:t>fabrics</a:t>
            </a:r>
            <a:r>
              <a:rPr lang="zh-CN" altLang="en-US" dirty="0"/>
              <a:t> </a:t>
            </a:r>
            <a:endParaRPr lang="en-US" dirty="0"/>
          </a:p>
          <a:p>
            <a:r>
              <a:rPr lang="en-US" dirty="0"/>
              <a:t>Third, we need an efficient numerical solver.</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CN" sz="1200" b="0" i="0" u="none" strike="noStrike" dirty="0">
                <a:solidFill>
                  <a:srgbClr val="FFFFFF"/>
                </a:solidFill>
                <a:effectLst/>
                <a:latin typeface="+mj-lt"/>
                <a:ea typeface="+mj-ea"/>
                <a:cs typeface="+mj-cs"/>
                <a:sym typeface="Arial" panose="020B0604020202020204"/>
              </a:rPr>
              <a:t>To</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explore</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this</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topic,</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let‘s</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begin</a:t>
            </a:r>
            <a:r>
              <a:rPr lang="zh-CN" alt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with</a:t>
            </a:r>
            <a:r>
              <a:rPr lang="zh-CN" altLang="en-US" sz="1200" b="0" i="0" u="none" strike="noStrike" dirty="0">
                <a:solidFill>
                  <a:srgbClr val="FFFFFF"/>
                </a:solidFill>
                <a:effectLst/>
                <a:latin typeface="+mj-lt"/>
                <a:ea typeface="+mj-ea"/>
                <a:cs typeface="+mj-cs"/>
                <a:sym typeface="Arial" panose="020B0604020202020204"/>
              </a:rPr>
              <a:t> </a:t>
            </a:r>
            <a:r>
              <a:rPr lang="en-US" sz="1200" b="0" i="0" u="none" strike="noStrike" dirty="0">
                <a:solidFill>
                  <a:srgbClr val="FFFFFF"/>
                </a:solidFill>
                <a:effectLst/>
                <a:latin typeface="+mj-lt"/>
                <a:ea typeface="+mj-ea"/>
                <a:cs typeface="+mj-cs"/>
                <a:sym typeface="Arial" panose="020B0604020202020204"/>
              </a:rPr>
              <a:t>a </a:t>
            </a:r>
            <a:r>
              <a:rPr lang="en-US" altLang="zh-CN" sz="1200" b="0" i="0" u="none" strike="noStrike" dirty="0">
                <a:solidFill>
                  <a:srgbClr val="FFFFFF"/>
                </a:solidFill>
                <a:effectLst/>
                <a:latin typeface="+mj-lt"/>
                <a:ea typeface="+mj-ea"/>
                <a:cs typeface="+mj-cs"/>
                <a:sym typeface="Arial" panose="020B0604020202020204"/>
              </a:rPr>
              <a:t>continuum</a:t>
            </a:r>
            <a:r>
              <a:rPr lang="en-US" sz="1200" b="0" i="0" u="none" strike="noStrike" dirty="0">
                <a:solidFill>
                  <a:srgbClr val="FFFFFF"/>
                </a:solidFill>
                <a:effectLst/>
                <a:latin typeface="+mj-lt"/>
                <a:ea typeface="+mj-ea"/>
                <a:cs typeface="+mj-cs"/>
                <a:sym typeface="Arial" panose="020B0604020202020204"/>
              </a:rPr>
              <a:t> </a:t>
            </a:r>
            <a:r>
              <a:rPr lang="en-US" altLang="zh-CN" sz="1200" b="0" i="0" u="none" strike="noStrike" dirty="0">
                <a:solidFill>
                  <a:srgbClr val="FFFFFF"/>
                </a:solidFill>
                <a:effectLst/>
                <a:latin typeface="+mj-lt"/>
                <a:ea typeface="+mj-ea"/>
                <a:cs typeface="+mj-cs"/>
                <a:sym typeface="Arial" panose="020B0604020202020204"/>
              </a:rPr>
              <a:t>representation</a:t>
            </a:r>
            <a:r>
              <a:rPr lang="en-US" sz="1200" b="0" i="0" u="none" strike="noStrike" dirty="0">
                <a:solidFill>
                  <a:srgbClr val="FFFFFF"/>
                </a:solidFill>
                <a:effectLst/>
                <a:latin typeface="+mj-lt"/>
                <a:ea typeface="+mj-ea"/>
                <a:cs typeface="+mj-cs"/>
                <a:sym typeface="Arial" panose="020B0604020202020204"/>
              </a:rPr>
              <a:t> of fabrics. </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u="none" strike="noStrike" dirty="0">
                <a:solidFill>
                  <a:srgbClr val="FFFFFF"/>
                </a:solidFill>
                <a:effectLst/>
                <a:latin typeface="+mj-lt"/>
                <a:ea typeface="+mj-ea"/>
                <a:cs typeface="+mj-cs"/>
                <a:sym typeface="Arial" panose="020B0604020202020204"/>
              </a:rPr>
              <a:t>Here’s a photo of woven fabrics. </a:t>
            </a:r>
            <a:endParaRPr lang="en-US" sz="1200" b="0" i="0" u="none" strike="noStrike" dirty="0">
              <a:solidFill>
                <a:srgbClr val="FFFFFF"/>
              </a:solidFill>
              <a:effectLst/>
              <a:latin typeface="+mj-lt"/>
              <a:ea typeface="+mj-ea"/>
              <a:cs typeface="+mj-cs"/>
              <a:sym typeface="Arial" panose="020B0604020202020204"/>
            </a:endParaRPr>
          </a:p>
          <a:p>
            <a:r>
              <a:rPr lang="en-US" sz="1200" b="0" i="0" u="none" strike="noStrike" dirty="0">
                <a:solidFill>
                  <a:srgbClr val="FFFFFF"/>
                </a:solidFill>
                <a:effectLst/>
                <a:latin typeface="+mj-lt"/>
                <a:ea typeface="+mj-ea"/>
                <a:cs typeface="+mj-cs"/>
                <a:sym typeface="Arial" panose="020B0604020202020204"/>
              </a:rPr>
              <a:t>If we put it under microscope, we may firstly see all the yarns. </a:t>
            </a:r>
            <a:endParaRPr lang="en-US" sz="1200" b="0" i="0" u="none" strike="noStrike" dirty="0">
              <a:solidFill>
                <a:srgbClr val="FFFFFF"/>
              </a:solidFill>
              <a:effectLst/>
              <a:latin typeface="+mj-lt"/>
              <a:ea typeface="+mj-ea"/>
              <a:cs typeface="+mj-cs"/>
              <a:sym typeface="Arial" panose="020B0604020202020204"/>
            </a:endParaRPr>
          </a:p>
          <a:p>
            <a:r>
              <a:rPr lang="en-US" sz="1200" b="0" i="0" u="none" strike="noStrike" dirty="0">
                <a:solidFill>
                  <a:srgbClr val="FFFFFF"/>
                </a:solidFill>
                <a:effectLst/>
                <a:latin typeface="+mj-lt"/>
                <a:ea typeface="+mj-ea"/>
                <a:cs typeface="+mj-cs"/>
                <a:sym typeface="Arial" panose="020B0604020202020204"/>
              </a:rPr>
              <a:t>And if zoom-in more closely, we may see the individual fibers. </a:t>
            </a:r>
            <a:endParaRPr lang="en-US" sz="1200" b="0" i="0" u="none" strike="noStrike" dirty="0">
              <a:solidFill>
                <a:srgbClr val="FFFFFF"/>
              </a:solidFill>
              <a:effectLst/>
              <a:latin typeface="+mj-lt"/>
              <a:ea typeface="+mj-ea"/>
              <a:cs typeface="+mj-cs"/>
              <a:sym typeface="Arial" panose="020B0604020202020204"/>
            </a:endParaRPr>
          </a:p>
          <a:p>
            <a:r>
              <a:rPr lang="en-US" sz="1200" b="0" i="0" u="none" strike="noStrike" dirty="0">
                <a:solidFill>
                  <a:srgbClr val="FFFFFF"/>
                </a:solidFill>
                <a:effectLst/>
                <a:latin typeface="+mj-lt"/>
                <a:ea typeface="+mj-ea"/>
                <a:cs typeface="+mj-cs"/>
                <a:sym typeface="Arial" panose="020B0604020202020204"/>
              </a:rPr>
              <a:t>So the entire fabric is composed of individual strands bundled into thin oriented fibers.</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u="none" strike="noStrike" dirty="0">
                <a:solidFill>
                  <a:srgbClr val="FFFFFF"/>
                </a:solidFill>
                <a:effectLst/>
                <a:latin typeface="+mj-lt"/>
                <a:ea typeface="+mj-ea"/>
                <a:cs typeface="+mj-cs"/>
                <a:sym typeface="Arial" panose="020B0604020202020204"/>
              </a:rPr>
              <a:t>In computer animation, varies fabric models have been proposed. For example, in large scale, we can model the fabric as a surface that has some thickness, </a:t>
            </a:r>
            <a:endParaRPr lang="en-US" sz="1200" b="0" i="0" u="none" strike="noStrike" dirty="0">
              <a:solidFill>
                <a:srgbClr val="FFFFFF"/>
              </a:solidFill>
              <a:effectLst/>
              <a:latin typeface="+mj-lt"/>
              <a:ea typeface="+mj-ea"/>
              <a:cs typeface="+mj-cs"/>
              <a:sym typeface="Arial" panose="020B0604020202020204"/>
            </a:endParaRPr>
          </a:p>
          <a:p>
            <a:r>
              <a:rPr lang="en-US" sz="1200" b="0" i="0" u="none" strike="noStrike" dirty="0">
                <a:solidFill>
                  <a:srgbClr val="FFFFFF"/>
                </a:solidFill>
                <a:effectLst/>
                <a:latin typeface="+mj-lt"/>
                <a:ea typeface="+mj-ea"/>
                <a:cs typeface="+mj-cs"/>
                <a:sym typeface="Arial" panose="020B0604020202020204"/>
              </a:rPr>
              <a:t>or if we want more details, we model the fabric as individual yarns.</a:t>
            </a:r>
            <a:endParaRPr lang="en-US" sz="1200" b="0" i="0" u="none" strike="noStrike" dirty="0">
              <a:solidFill>
                <a:srgbClr val="FFFFFF"/>
              </a:solidFill>
              <a:effectLst/>
              <a:latin typeface="+mj-lt"/>
              <a:ea typeface="+mj-ea"/>
              <a:cs typeface="+mj-cs"/>
              <a:sym typeface="Arial" panose="020B0604020202020204"/>
            </a:endParaRPr>
          </a:p>
          <a:p>
            <a:r>
              <a:rPr lang="en-US" sz="1200" b="0" i="0" u="none" strike="noStrike" dirty="0">
                <a:solidFill>
                  <a:srgbClr val="FFFFFF"/>
                </a:solidFill>
                <a:effectLst/>
                <a:latin typeface="+mj-lt"/>
                <a:ea typeface="+mj-ea"/>
                <a:cs typeface="+mj-cs"/>
                <a:sym typeface="Arial" panose="020B0604020202020204"/>
              </a:rPr>
              <a:t>Or if we really want to be hardcore we can model the individual fibers although it’s usually considered as intractable for animations.</a:t>
            </a:r>
            <a:endParaRPr lang="en-US" sz="1200" b="0" i="0" u="none" strike="noStrike" dirty="0">
              <a:solidFill>
                <a:srgbClr val="FFFFFF"/>
              </a:solidFill>
              <a:effectLst/>
              <a:latin typeface="+mj-lt"/>
              <a:ea typeface="+mj-ea"/>
              <a:cs typeface="+mj-cs"/>
              <a:sym typeface="Arial" panose="020B0604020202020204"/>
            </a:endParaRPr>
          </a:p>
          <a:p>
            <a:endParaRPr lang="en-US" sz="1200" b="0" i="0" u="none" strike="noStrike" dirty="0">
              <a:solidFill>
                <a:srgbClr val="FFFFFF"/>
              </a:solidFill>
              <a:effectLst/>
              <a:latin typeface="+mj-lt"/>
              <a:ea typeface="+mj-ea"/>
              <a:cs typeface="+mj-cs"/>
              <a:sym typeface="Arial" panose="020B0604020202020204"/>
            </a:endParaRPr>
          </a:p>
          <a:p>
            <a:r>
              <a:rPr lang="en-US" sz="1200" b="0" i="0" u="none" strike="noStrike" dirty="0">
                <a:solidFill>
                  <a:srgbClr val="FFFFFF"/>
                </a:solidFill>
                <a:effectLst/>
                <a:latin typeface="+mj-lt"/>
                <a:ea typeface="+mj-ea"/>
                <a:cs typeface="+mj-cs"/>
                <a:sym typeface="Arial" panose="020B0604020202020204"/>
              </a:rPr>
              <a:t>But even with these geometries, how could we interacts them with liquid?</a:t>
            </a:r>
            <a:endParaRPr lang="en-US" sz="1200" b="0" i="0" u="none" strike="noStrike" dirty="0">
              <a:solidFill>
                <a:srgbClr val="FFFFFF"/>
              </a:solidFill>
              <a:effectLst/>
              <a:latin typeface="+mj-lt"/>
              <a:ea typeface="+mj-ea"/>
              <a:cs typeface="+mj-cs"/>
              <a:sym typeface="Arial" panose="020B0604020202020204"/>
            </a:endParaRPr>
          </a:p>
          <a:p>
            <a:r>
              <a:rPr lang="en-US" sz="1200" b="0" i="0" u="none" strike="noStrike" dirty="0">
                <a:solidFill>
                  <a:srgbClr val="FFFFFF"/>
                </a:solidFill>
                <a:effectLst/>
                <a:latin typeface="+mj-lt"/>
                <a:ea typeface="+mj-ea"/>
                <a:cs typeface="+mj-cs"/>
                <a:sym typeface="Arial" panose="020B0604020202020204"/>
              </a:rPr>
              <a:t>If we set these geometries as boundary conditions for the liquid, it would be too complicated for the yarns and fibers, and too thin to capture even just model the fabric as surface.</a:t>
            </a:r>
            <a:endParaRPr lang="en-US" sz="1200" b="0" i="0" u="none" strike="noStrike" dirty="0">
              <a:solidFill>
                <a:srgbClr val="FFFFFF"/>
              </a:solidFill>
              <a:effectLst/>
              <a:latin typeface="+mj-lt"/>
              <a:ea typeface="+mj-ea"/>
              <a:cs typeface="+mj-cs"/>
              <a:sym typeface="Arial" panose="020B0604020202020204"/>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CN" dirty="0" smtClean="0"/>
              <a:t>The</a:t>
            </a:r>
            <a:r>
              <a:rPr lang="zh-CN" altLang="en-US" dirty="0" smtClean="0"/>
              <a:t> </a:t>
            </a:r>
            <a:r>
              <a:rPr lang="en-US" altLang="zh-CN" dirty="0" smtClean="0"/>
              <a:t>first</a:t>
            </a:r>
            <a:r>
              <a:rPr lang="zh-CN" altLang="en-US" dirty="0" smtClean="0"/>
              <a:t> </a:t>
            </a:r>
            <a:r>
              <a:rPr lang="en-US" altLang="zh-CN" dirty="0" smtClean="0"/>
              <a:t>pair</a:t>
            </a:r>
            <a:r>
              <a:rPr lang="zh-CN" altLang="en-US" dirty="0" smtClean="0"/>
              <a:t> </a:t>
            </a:r>
            <a:r>
              <a:rPr lang="en-US" altLang="zh-CN" dirty="0" smtClean="0"/>
              <a:t>of</a:t>
            </a:r>
            <a:r>
              <a:rPr lang="zh-CN" altLang="en-US" dirty="0" smtClean="0"/>
              <a:t> </a:t>
            </a:r>
            <a:r>
              <a:rPr lang="en-US" altLang="zh-CN" dirty="0" smtClean="0"/>
              <a:t>important</a:t>
            </a:r>
            <a:r>
              <a:rPr lang="zh-CN" altLang="en-US" baseline="0" dirty="0" smtClean="0"/>
              <a:t> </a:t>
            </a:r>
            <a:r>
              <a:rPr lang="en-US" altLang="zh-CN" baseline="0" dirty="0" smtClean="0"/>
              <a:t>concepts</a:t>
            </a:r>
            <a:r>
              <a:rPr lang="zh-CN" altLang="en-US" baseline="0" dirty="0" smtClean="0"/>
              <a:t> </a:t>
            </a:r>
            <a:r>
              <a:rPr lang="en-US" altLang="zh-CN" baseline="0" dirty="0" smtClean="0"/>
              <a:t>for</a:t>
            </a:r>
            <a:r>
              <a:rPr lang="zh-CN" altLang="en-US" baseline="0" dirty="0" smtClean="0"/>
              <a:t> </a:t>
            </a:r>
            <a:r>
              <a:rPr lang="en-US" altLang="zh-CN" baseline="0" dirty="0" smtClean="0"/>
              <a:t>porous</a:t>
            </a:r>
            <a:r>
              <a:rPr lang="zh-CN" altLang="en-US" baseline="0" dirty="0" smtClean="0"/>
              <a:t> </a:t>
            </a:r>
            <a:r>
              <a:rPr lang="en-US" altLang="zh-CN" baseline="0" dirty="0" smtClean="0"/>
              <a:t>media</a:t>
            </a:r>
            <a:r>
              <a:rPr lang="zh-CN" altLang="en-US" baseline="0" dirty="0" smtClean="0"/>
              <a:t> </a:t>
            </a:r>
            <a:r>
              <a:rPr lang="en-US" altLang="zh-CN" baseline="0" dirty="0" smtClean="0"/>
              <a:t>is</a:t>
            </a:r>
            <a:r>
              <a:rPr lang="zh-CN" altLang="en-US" baseline="0" dirty="0" smtClean="0"/>
              <a:t> </a:t>
            </a:r>
            <a:r>
              <a:rPr lang="en-US" altLang="zh-CN" baseline="0" dirty="0" smtClean="0"/>
              <a:t>volume</a:t>
            </a:r>
            <a:r>
              <a:rPr lang="zh-CN" altLang="en-US" baseline="0" dirty="0" smtClean="0"/>
              <a:t> </a:t>
            </a:r>
            <a:r>
              <a:rPr lang="en-US" altLang="zh-CN" baseline="0" dirty="0" smtClean="0"/>
              <a:t>fraction</a:t>
            </a:r>
            <a:r>
              <a:rPr lang="zh-CN" altLang="en-US" baseline="0" dirty="0" smtClean="0"/>
              <a:t> </a:t>
            </a:r>
            <a:r>
              <a:rPr lang="en-US" altLang="zh-CN" baseline="0" dirty="0" smtClean="0"/>
              <a:t>and</a:t>
            </a:r>
            <a:r>
              <a:rPr lang="zh-CN" altLang="en-US" baseline="0" dirty="0" smtClean="0"/>
              <a:t> </a:t>
            </a:r>
            <a:r>
              <a:rPr lang="en-US" altLang="zh-CN" baseline="0" dirty="0" smtClean="0"/>
              <a:t>porosity.</a:t>
            </a:r>
            <a:r>
              <a:rPr lang="zh-CN" altLang="en-US" baseline="0" dirty="0" smtClean="0"/>
              <a:t> </a:t>
            </a:r>
            <a:r>
              <a:rPr lang="en-US" altLang="zh-CN" baseline="0" dirty="0" smtClean="0"/>
              <a:t>Volume</a:t>
            </a:r>
            <a:r>
              <a:rPr lang="zh-CN" altLang="en-US" baseline="0" dirty="0" smtClean="0"/>
              <a:t> </a:t>
            </a:r>
            <a:r>
              <a:rPr lang="en-US" altLang="zh-CN" baseline="0" dirty="0" smtClean="0"/>
              <a:t>fraction</a:t>
            </a:r>
            <a:r>
              <a:rPr lang="zh-CN" altLang="en-US" baseline="0" dirty="0" smtClean="0"/>
              <a:t> </a:t>
            </a:r>
            <a:r>
              <a:rPr lang="en-US" altLang="zh-CN" baseline="0" dirty="0" smtClean="0"/>
              <a:t>means</a:t>
            </a:r>
            <a:r>
              <a:rPr lang="zh-CN" altLang="en-US" baseline="0" dirty="0" smtClean="0"/>
              <a:t> </a:t>
            </a:r>
            <a:r>
              <a:rPr lang="en-US" altLang="zh-CN" baseline="0" dirty="0" smtClean="0"/>
              <a:t>how</a:t>
            </a:r>
            <a:r>
              <a:rPr lang="zh-CN" altLang="en-US" baseline="0" dirty="0" smtClean="0"/>
              <a:t> </a:t>
            </a:r>
            <a:r>
              <a:rPr lang="en-US" altLang="zh-CN" baseline="0" dirty="0" smtClean="0"/>
              <a:t>much</a:t>
            </a:r>
            <a:r>
              <a:rPr lang="zh-CN" altLang="en-US" baseline="0" dirty="0" smtClean="0"/>
              <a:t> </a:t>
            </a:r>
            <a:r>
              <a:rPr lang="en-US" altLang="zh-CN" baseline="0" dirty="0" smtClean="0"/>
              <a:t>solid</a:t>
            </a:r>
            <a:r>
              <a:rPr lang="zh-CN" altLang="en-US" baseline="0" dirty="0" smtClean="0"/>
              <a:t> </a:t>
            </a:r>
            <a:r>
              <a:rPr lang="en-US" altLang="zh-CN" baseline="0" dirty="0" smtClean="0"/>
              <a:t>within</a:t>
            </a:r>
            <a:r>
              <a:rPr lang="zh-CN" altLang="en-US" baseline="0" dirty="0" smtClean="0"/>
              <a:t> </a:t>
            </a:r>
            <a:r>
              <a:rPr lang="en-US" altLang="zh-CN" baseline="0" dirty="0" smtClean="0"/>
              <a:t>a</a:t>
            </a:r>
            <a:r>
              <a:rPr lang="zh-CN" altLang="en-US" baseline="0" dirty="0" smtClean="0"/>
              <a:t> </a:t>
            </a:r>
            <a:r>
              <a:rPr lang="en-US" altLang="zh-CN" baseline="0" dirty="0" smtClean="0"/>
              <a:t>unit</a:t>
            </a:r>
            <a:r>
              <a:rPr lang="zh-CN" altLang="en-US" baseline="0" dirty="0" smtClean="0"/>
              <a:t> </a:t>
            </a:r>
            <a:r>
              <a:rPr lang="en-US" altLang="zh-CN" baseline="0" dirty="0" smtClean="0"/>
              <a:t>volume</a:t>
            </a:r>
            <a:r>
              <a:rPr lang="zh-CN" altLang="en-US" baseline="0" dirty="0" smtClean="0"/>
              <a:t> </a:t>
            </a:r>
            <a:r>
              <a:rPr lang="en-US" altLang="zh-CN" baseline="0" dirty="0" smtClean="0"/>
              <a:t>of</a:t>
            </a:r>
            <a:r>
              <a:rPr lang="zh-CN" altLang="en-US" baseline="0" dirty="0" smtClean="0"/>
              <a:t> </a:t>
            </a:r>
            <a:r>
              <a:rPr lang="en-US" altLang="zh-CN" baseline="0" dirty="0" smtClean="0"/>
              <a:t>porous</a:t>
            </a:r>
            <a:r>
              <a:rPr lang="zh-CN" altLang="en-US" baseline="0" dirty="0" smtClean="0"/>
              <a:t> </a:t>
            </a:r>
            <a:r>
              <a:rPr lang="en-US" altLang="zh-CN" baseline="0" dirty="0" smtClean="0"/>
              <a:t>media,</a:t>
            </a:r>
            <a:r>
              <a:rPr lang="zh-CN" altLang="en-US" baseline="0" dirty="0" smtClean="0"/>
              <a:t> </a:t>
            </a:r>
            <a:r>
              <a:rPr lang="en-US" altLang="zh-CN" baseline="0" dirty="0" smtClean="0"/>
              <a:t>and</a:t>
            </a:r>
            <a:r>
              <a:rPr lang="zh-CN" altLang="en-US" baseline="0" dirty="0" smtClean="0"/>
              <a:t> </a:t>
            </a:r>
            <a:r>
              <a:rPr lang="en-US" altLang="zh-CN" baseline="0" dirty="0" smtClean="0"/>
              <a:t>porosity</a:t>
            </a:r>
            <a:r>
              <a:rPr lang="zh-CN" altLang="en-US" baseline="0" dirty="0" smtClean="0"/>
              <a:t> </a:t>
            </a:r>
            <a:r>
              <a:rPr lang="en-US" altLang="zh-CN" baseline="0" dirty="0" smtClean="0"/>
              <a:t>is</a:t>
            </a:r>
            <a:r>
              <a:rPr lang="zh-CN" altLang="en-US" baseline="0" dirty="0" smtClean="0"/>
              <a:t> </a:t>
            </a:r>
            <a:r>
              <a:rPr lang="en-US" altLang="zh-CN" baseline="0" dirty="0" smtClean="0"/>
              <a:t>taken</a:t>
            </a:r>
            <a:r>
              <a:rPr lang="zh-CN" altLang="en-US" baseline="0" dirty="0" smtClean="0"/>
              <a:t> </a:t>
            </a:r>
            <a:r>
              <a:rPr lang="en-US" altLang="zh-CN" baseline="0" dirty="0" smtClean="0"/>
              <a:t>as</a:t>
            </a:r>
            <a:r>
              <a:rPr lang="zh-CN" altLang="en-US" baseline="0" dirty="0" smtClean="0"/>
              <a:t> </a:t>
            </a:r>
            <a:r>
              <a:rPr lang="en-US" altLang="zh-CN" baseline="0" dirty="0" smtClean="0"/>
              <a:t>the</a:t>
            </a:r>
            <a:r>
              <a:rPr lang="zh-CN" altLang="en-US" baseline="0" dirty="0" smtClean="0"/>
              <a:t> </a:t>
            </a:r>
            <a:r>
              <a:rPr lang="en-US" altLang="zh-CN" baseline="0" dirty="0" smtClean="0"/>
              <a:t>volume</a:t>
            </a:r>
            <a:r>
              <a:rPr lang="zh-CN" altLang="en-US" baseline="0" dirty="0" smtClean="0"/>
              <a:t> </a:t>
            </a:r>
            <a:r>
              <a:rPr lang="en-US" altLang="zh-CN" baseline="0" dirty="0" smtClean="0"/>
              <a:t>of</a:t>
            </a:r>
            <a:r>
              <a:rPr lang="zh-CN" altLang="en-US" baseline="0" dirty="0" smtClean="0"/>
              <a:t> </a:t>
            </a:r>
            <a:r>
              <a:rPr lang="en-US" altLang="zh-CN" baseline="0" dirty="0" smtClean="0"/>
              <a:t>liquid</a:t>
            </a:r>
            <a:r>
              <a:rPr lang="zh-CN" altLang="en-US" baseline="0" dirty="0" smtClean="0"/>
              <a:t> </a:t>
            </a:r>
            <a:r>
              <a:rPr lang="en-US" altLang="zh-CN" baseline="0" dirty="0" smtClean="0"/>
              <a:t>within</a:t>
            </a:r>
            <a:r>
              <a:rPr lang="zh-CN" altLang="en-US" baseline="0" dirty="0" smtClean="0"/>
              <a:t> </a:t>
            </a:r>
            <a:r>
              <a:rPr lang="en-US" altLang="zh-CN" baseline="0" dirty="0" smtClean="0"/>
              <a:t>this</a:t>
            </a:r>
            <a:r>
              <a:rPr lang="zh-CN" altLang="en-US" baseline="0" dirty="0" smtClean="0"/>
              <a:t> </a:t>
            </a:r>
            <a:r>
              <a:rPr lang="en-US" altLang="zh-CN" baseline="0" dirty="0" smtClean="0"/>
              <a:t>unit</a:t>
            </a:r>
            <a:r>
              <a:rPr lang="zh-CN" altLang="en-US" baseline="0" dirty="0" smtClean="0"/>
              <a:t> </a:t>
            </a:r>
            <a:r>
              <a:rPr lang="en-US" altLang="zh-CN" baseline="0" dirty="0" smtClean="0"/>
              <a:t>volume,</a:t>
            </a:r>
            <a:r>
              <a:rPr lang="zh-CN" altLang="en-US" baseline="0" dirty="0" smtClean="0"/>
              <a:t> </a:t>
            </a:r>
            <a:r>
              <a:rPr lang="en-US" altLang="zh-CN" baseline="0" dirty="0" smtClean="0"/>
              <a:t>as</a:t>
            </a:r>
            <a:r>
              <a:rPr lang="zh-CN" altLang="en-US" baseline="0" dirty="0" smtClean="0"/>
              <a:t> </a:t>
            </a:r>
            <a:r>
              <a:rPr lang="en-US" altLang="zh-CN" baseline="0" dirty="0" smtClean="0"/>
              <a:t>shown</a:t>
            </a:r>
            <a:r>
              <a:rPr lang="zh-CN" altLang="en-US" baseline="0" dirty="0" smtClean="0"/>
              <a:t> </a:t>
            </a:r>
            <a:r>
              <a:rPr lang="en-US" altLang="zh-CN" baseline="0" dirty="0" smtClean="0"/>
              <a:t>in</a:t>
            </a:r>
            <a:r>
              <a:rPr lang="zh-CN" altLang="en-US" baseline="0" dirty="0" smtClean="0"/>
              <a:t> </a:t>
            </a:r>
            <a:r>
              <a:rPr lang="en-US" altLang="zh-CN" baseline="0" dirty="0" smtClean="0"/>
              <a:t>the</a:t>
            </a:r>
            <a:r>
              <a:rPr lang="zh-CN" altLang="en-US" baseline="0" dirty="0" smtClean="0"/>
              <a:t> </a:t>
            </a:r>
            <a:r>
              <a:rPr lang="en-US" altLang="zh-CN" baseline="0" dirty="0" smtClean="0"/>
              <a:t>bottom</a:t>
            </a:r>
            <a:r>
              <a:rPr lang="zh-CN" altLang="en-US" baseline="0" dirty="0" smtClean="0"/>
              <a:t> </a:t>
            </a:r>
            <a:r>
              <a:rPr lang="en-US" altLang="zh-CN" baseline="0" dirty="0" smtClean="0"/>
              <a:t>left</a:t>
            </a:r>
            <a:r>
              <a:rPr lang="zh-CN" altLang="en-US" baseline="0" dirty="0" smtClean="0"/>
              <a:t> </a:t>
            </a:r>
            <a:r>
              <a:rPr lang="en-US" altLang="zh-CN" baseline="0" dirty="0" smtClean="0"/>
              <a:t>picture</a:t>
            </a:r>
            <a:endParaRPr lang="en-US" altLang="zh-CN" baseline="0" dirty="0" smtClean="0"/>
          </a:p>
          <a:p>
            <a:r>
              <a:rPr lang="en-US" altLang="zh-CN" baseline="0" dirty="0" err="1" smtClean="0"/>
              <a:t>Woltman</a:t>
            </a:r>
            <a:r>
              <a:rPr lang="zh-CN" altLang="en-US" baseline="0" dirty="0" smtClean="0"/>
              <a:t> </a:t>
            </a:r>
            <a:r>
              <a:rPr lang="en-US" altLang="zh-CN" baseline="0" dirty="0" smtClean="0"/>
              <a:t>firstly</a:t>
            </a:r>
            <a:r>
              <a:rPr lang="zh-CN" altLang="en-US" baseline="0" dirty="0" smtClean="0"/>
              <a:t> </a:t>
            </a:r>
            <a:r>
              <a:rPr lang="en-US" altLang="zh-CN" baseline="0" dirty="0" smtClean="0"/>
              <a:t>proposed</a:t>
            </a:r>
            <a:r>
              <a:rPr lang="zh-CN" altLang="en-US" baseline="0" dirty="0" smtClean="0"/>
              <a:t> </a:t>
            </a:r>
            <a:r>
              <a:rPr lang="en-US" altLang="zh-CN" baseline="0" dirty="0" smtClean="0"/>
              <a:t>this</a:t>
            </a:r>
            <a:r>
              <a:rPr lang="zh-CN" altLang="en-US" baseline="0" dirty="0" smtClean="0"/>
              <a:t> </a:t>
            </a:r>
            <a:r>
              <a:rPr lang="en-US" altLang="zh-CN" baseline="0" dirty="0" smtClean="0"/>
              <a:t>concept</a:t>
            </a:r>
            <a:r>
              <a:rPr lang="zh-CN" altLang="en-US" baseline="0" dirty="0" smtClean="0"/>
              <a:t> </a:t>
            </a:r>
            <a:r>
              <a:rPr lang="en-US" altLang="zh-CN" baseline="0" dirty="0" smtClean="0"/>
              <a:t>in</a:t>
            </a:r>
            <a:r>
              <a:rPr lang="zh-CN" altLang="en-US" baseline="0" dirty="0" smtClean="0"/>
              <a:t> </a:t>
            </a:r>
            <a:r>
              <a:rPr lang="en-US" altLang="zh-CN" baseline="0" dirty="0" smtClean="0"/>
              <a:t>the</a:t>
            </a:r>
            <a:r>
              <a:rPr lang="zh-CN" altLang="en-US" baseline="0" dirty="0" smtClean="0"/>
              <a:t> </a:t>
            </a:r>
            <a:r>
              <a:rPr lang="en-US" altLang="zh-CN" baseline="0" dirty="0" smtClean="0"/>
              <a:t>late</a:t>
            </a:r>
            <a:r>
              <a:rPr lang="zh-CN" altLang="en-US" baseline="0" dirty="0" smtClean="0"/>
              <a:t> </a:t>
            </a:r>
            <a:r>
              <a:rPr lang="en-US" altLang="zh-CN" baseline="0" dirty="0" smtClean="0"/>
              <a:t>18</a:t>
            </a:r>
            <a:r>
              <a:rPr lang="en-US" altLang="zh-CN" baseline="30000" dirty="0" smtClean="0"/>
              <a:t>th</a:t>
            </a:r>
            <a:r>
              <a:rPr lang="zh-CN" altLang="en-US" baseline="0" dirty="0" smtClean="0"/>
              <a:t> </a:t>
            </a:r>
            <a:r>
              <a:rPr lang="en-US" altLang="zh-CN" baseline="0" dirty="0" smtClean="0"/>
              <a:t>century,</a:t>
            </a:r>
            <a:r>
              <a:rPr lang="zh-CN" altLang="en-US" baseline="0" dirty="0" smtClean="0"/>
              <a:t> </a:t>
            </a:r>
            <a:r>
              <a:rPr lang="en-US" altLang="zh-CN" baseline="0" dirty="0" smtClean="0"/>
              <a:t>when</a:t>
            </a:r>
            <a:r>
              <a:rPr lang="zh-CN" altLang="en-US" baseline="0" dirty="0" smtClean="0"/>
              <a:t> </a:t>
            </a:r>
            <a:r>
              <a:rPr lang="en-US" altLang="zh-CN" baseline="0" dirty="0" smtClean="0"/>
              <a:t>he</a:t>
            </a:r>
            <a:r>
              <a:rPr lang="zh-CN" altLang="en-US" baseline="0" dirty="0" smtClean="0"/>
              <a:t> </a:t>
            </a:r>
            <a:r>
              <a:rPr lang="en-US" altLang="zh-CN" baseline="0" dirty="0" smtClean="0"/>
              <a:t>studied</a:t>
            </a:r>
            <a:r>
              <a:rPr lang="zh-CN" altLang="en-US" baseline="0" dirty="0" smtClean="0"/>
              <a:t> </a:t>
            </a:r>
            <a:r>
              <a:rPr lang="en-US" altLang="zh-CN" baseline="0" dirty="0" smtClean="0"/>
              <a:t>hydraulics</a:t>
            </a:r>
            <a:r>
              <a:rPr lang="zh-CN" altLang="en-US" baseline="0" dirty="0" smtClean="0"/>
              <a:t> </a:t>
            </a:r>
            <a:r>
              <a:rPr lang="en-US" altLang="zh-CN" baseline="0" dirty="0" smtClean="0"/>
              <a:t>for</a:t>
            </a:r>
            <a:r>
              <a:rPr lang="zh-CN" altLang="en-US" baseline="0" dirty="0" smtClean="0"/>
              <a:t> </a:t>
            </a:r>
            <a:r>
              <a:rPr lang="en-US" altLang="zh-CN" baseline="0" dirty="0" smtClean="0"/>
              <a:t>architecture.</a:t>
            </a:r>
            <a:r>
              <a:rPr lang="zh-CN" altLang="en-US" baseline="0" dirty="0" smtClean="0"/>
              <a:t> </a:t>
            </a:r>
            <a:r>
              <a:rPr lang="en-US" altLang="zh-CN" baseline="0" dirty="0" smtClean="0"/>
              <a:t>He</a:t>
            </a:r>
            <a:r>
              <a:rPr lang="zh-CN" altLang="en-US" baseline="0" dirty="0" smtClean="0"/>
              <a:t> </a:t>
            </a:r>
            <a:r>
              <a:rPr lang="en-US" altLang="zh-CN" baseline="0" dirty="0" smtClean="0"/>
              <a:t>said</a:t>
            </a:r>
            <a:r>
              <a:rPr lang="zh-CN" altLang="en-US" baseline="0" dirty="0" smtClean="0"/>
              <a:t> </a:t>
            </a:r>
            <a:r>
              <a:rPr lang="en-US" altLang="zh-CN" baseline="0" dirty="0" smtClean="0"/>
              <a:t>“</a:t>
            </a:r>
            <a:r>
              <a:rPr lang="en-US" sz="1200" dirty="0" smtClean="0"/>
              <a:t>Assuming the water-filled space between the loose earth, are to bulk volume as </a:t>
            </a:r>
            <a:r>
              <a:rPr lang="en-US" sz="1200" b="0" i="0" smtClean="0">
                <a:latin typeface="Cambria Math" panose="02040503050406030204" pitchFamily="18" charset="0"/>
              </a:rPr>
              <a:t>𝑟:1</a:t>
            </a:r>
            <a:r>
              <a:rPr lang="en-US" sz="1200" dirty="0"/>
              <a:t>, then the density of mud </a:t>
            </a:r>
            <a:r>
              <a:rPr lang="en-US" sz="1200" dirty="0" smtClean="0"/>
              <a:t>is</a:t>
            </a:r>
            <a:r>
              <a:rPr lang="zh-CN" altLang="en-US" sz="1200" baseline="0" dirty="0" smtClean="0"/>
              <a:t> </a:t>
            </a:r>
            <a:r>
              <a:rPr lang="en-US" altLang="zh-CN" sz="1200" baseline="0" dirty="0" smtClean="0"/>
              <a:t>capital</a:t>
            </a:r>
            <a:r>
              <a:rPr lang="zh-CN" altLang="en-US" sz="1200" baseline="0" dirty="0" smtClean="0"/>
              <a:t> </a:t>
            </a:r>
            <a:r>
              <a:rPr lang="en-US" altLang="zh-CN" sz="1200" baseline="0" dirty="0" smtClean="0"/>
              <a:t>P</a:t>
            </a:r>
            <a:r>
              <a:rPr lang="zh-CN" altLang="en-US" sz="1200" baseline="0" dirty="0" smtClean="0"/>
              <a:t> </a:t>
            </a:r>
            <a:r>
              <a:rPr lang="en-US" altLang="zh-CN" sz="1200" baseline="0" dirty="0" smtClean="0"/>
              <a:t>plus</a:t>
            </a:r>
            <a:r>
              <a:rPr lang="zh-CN" altLang="en-US" sz="1200" baseline="0" dirty="0" smtClean="0"/>
              <a:t> </a:t>
            </a:r>
            <a:r>
              <a:rPr lang="en-US" altLang="zh-CN" sz="1200" baseline="0" dirty="0" smtClean="0"/>
              <a:t>r</a:t>
            </a:r>
            <a:r>
              <a:rPr lang="zh-CN" altLang="en-US" sz="1200" baseline="0" dirty="0" smtClean="0"/>
              <a:t> </a:t>
            </a:r>
            <a:r>
              <a:rPr lang="en-US" altLang="zh-CN" sz="1200" baseline="0" dirty="0" smtClean="0"/>
              <a:t>times</a:t>
            </a:r>
            <a:r>
              <a:rPr lang="zh-CN" altLang="en-US" sz="1200" baseline="0" dirty="0" smtClean="0"/>
              <a:t> </a:t>
            </a:r>
            <a:r>
              <a:rPr lang="en-US" altLang="zh-CN" sz="1200" baseline="0" dirty="0" smtClean="0"/>
              <a:t>little</a:t>
            </a:r>
            <a:r>
              <a:rPr lang="zh-CN" altLang="en-US" sz="1200" baseline="0" dirty="0" smtClean="0"/>
              <a:t> </a:t>
            </a:r>
            <a:r>
              <a:rPr lang="en-US" altLang="zh-CN" sz="1200" baseline="0" dirty="0" smtClean="0"/>
              <a:t>p</a:t>
            </a:r>
            <a:r>
              <a:rPr lang="en-US" sz="1200" dirty="0" smtClean="0"/>
              <a:t>, </a:t>
            </a:r>
            <a:r>
              <a:rPr lang="en-US" sz="1200" dirty="0"/>
              <a:t>where </a:t>
            </a:r>
            <a:r>
              <a:rPr lang="en-US" altLang="zh-CN" sz="1200" dirty="0" smtClean="0"/>
              <a:t>capital</a:t>
            </a:r>
            <a:r>
              <a:rPr lang="zh-CN" altLang="en-US" sz="1200" dirty="0" smtClean="0"/>
              <a:t> </a:t>
            </a:r>
            <a:r>
              <a:rPr lang="en-US" altLang="zh-CN" sz="1200" dirty="0" smtClean="0"/>
              <a:t>P</a:t>
            </a:r>
            <a:r>
              <a:rPr lang="en-US" sz="1200" dirty="0" smtClean="0"/>
              <a:t> </a:t>
            </a:r>
            <a:r>
              <a:rPr lang="en-US" sz="1200" dirty="0"/>
              <a:t>is the density of earth and </a:t>
            </a:r>
            <a:r>
              <a:rPr lang="en-US" altLang="zh-CN" sz="1200" dirty="0" smtClean="0"/>
              <a:t>little</a:t>
            </a:r>
            <a:r>
              <a:rPr lang="zh-CN" altLang="en-US" sz="1200" baseline="0" dirty="0" smtClean="0"/>
              <a:t> </a:t>
            </a:r>
            <a:r>
              <a:rPr lang="en-US" altLang="zh-CN" sz="1200" baseline="0" dirty="0" smtClean="0"/>
              <a:t>p</a:t>
            </a:r>
            <a:r>
              <a:rPr lang="zh-CN" altLang="en-US" sz="1200" baseline="0" dirty="0" smtClean="0"/>
              <a:t> </a:t>
            </a:r>
            <a:r>
              <a:rPr lang="en-US" sz="1200" dirty="0" smtClean="0"/>
              <a:t>the </a:t>
            </a:r>
            <a:r>
              <a:rPr lang="en-US" sz="1200" dirty="0"/>
              <a:t>density of water</a:t>
            </a:r>
            <a:r>
              <a:rPr lang="en-US" sz="1200" dirty="0" smtClean="0"/>
              <a:t>.</a:t>
            </a:r>
            <a:r>
              <a:rPr lang="en-US" altLang="zh-CN" sz="1200" dirty="0" smtClean="0"/>
              <a:t>”</a:t>
            </a:r>
            <a:endParaRPr lang="en-US" sz="1200" dirty="0" smtClean="0"/>
          </a:p>
          <a:p>
            <a:endParaRPr lang="en-US" sz="1200" dirty="0"/>
          </a:p>
          <a:p>
            <a:r>
              <a:rPr lang="en-US" sz="1200" dirty="0" smtClean="0"/>
              <a:t>Nowadays we call </a:t>
            </a:r>
            <a:r>
              <a:rPr lang="en-US" sz="1200" b="0" i="0" smtClean="0">
                <a:latin typeface="Cambria Math" panose="02040503050406030204" pitchFamily="18" charset="0"/>
              </a:rPr>
              <a:t>𝑟</a:t>
            </a:r>
            <a:r>
              <a:rPr lang="en-US" sz="1200" dirty="0" smtClean="0"/>
              <a:t> as </a:t>
            </a:r>
            <a:r>
              <a:rPr lang="en-US" altLang="zh-CN" sz="1200" dirty="0" smtClean="0"/>
              <a:t>the</a:t>
            </a:r>
            <a:r>
              <a:rPr lang="zh-CN" altLang="en-US" sz="1200" dirty="0" smtClean="0"/>
              <a:t> </a:t>
            </a:r>
            <a:r>
              <a:rPr lang="en-US" sz="1200" i="1" dirty="0" smtClean="0"/>
              <a:t>porosity</a:t>
            </a:r>
            <a:r>
              <a:rPr lang="en-US" altLang="zh-CN" sz="1200" i="1" dirty="0" smtClean="0"/>
              <a:t>,</a:t>
            </a:r>
            <a:r>
              <a:rPr lang="zh-CN" altLang="en-US" sz="1200" i="1" dirty="0" smtClean="0"/>
              <a:t> </a:t>
            </a:r>
            <a:r>
              <a:rPr lang="en-US" altLang="zh-CN" sz="1200" i="1" dirty="0" smtClean="0"/>
              <a:t>or</a:t>
            </a:r>
            <a:r>
              <a:rPr lang="zh-CN" altLang="en-US" sz="1200" i="1" dirty="0" smtClean="0"/>
              <a:t> </a:t>
            </a:r>
            <a:r>
              <a:rPr lang="en-US" altLang="zh-CN" sz="1200" i="1" dirty="0" smtClean="0"/>
              <a:t>amount</a:t>
            </a:r>
            <a:r>
              <a:rPr lang="zh-CN" altLang="en-US" sz="1200" i="1" dirty="0" smtClean="0"/>
              <a:t> </a:t>
            </a:r>
            <a:r>
              <a:rPr lang="en-US" altLang="zh-CN" sz="1200" i="1" dirty="0" smtClean="0"/>
              <a:t>of</a:t>
            </a:r>
            <a:r>
              <a:rPr lang="zh-CN" altLang="en-US" sz="1200" i="1" dirty="0" smtClean="0"/>
              <a:t> </a:t>
            </a:r>
            <a:r>
              <a:rPr lang="en-US" altLang="zh-CN" sz="1200" i="1" dirty="0" smtClean="0"/>
              <a:t>water</a:t>
            </a:r>
            <a:r>
              <a:rPr lang="zh-CN" altLang="en-US" sz="1200" i="1" dirty="0" smtClean="0"/>
              <a:t> </a:t>
            </a:r>
            <a:r>
              <a:rPr lang="en-US" altLang="zh-CN" sz="1200" i="1" dirty="0" smtClean="0"/>
              <a:t>filling</a:t>
            </a:r>
            <a:r>
              <a:rPr lang="zh-CN" altLang="en-US" sz="1200" i="1" dirty="0" smtClean="0"/>
              <a:t> </a:t>
            </a:r>
            <a:r>
              <a:rPr lang="en-US" altLang="zh-CN" sz="1200" i="1" dirty="0" smtClean="0"/>
              <a:t>the</a:t>
            </a:r>
            <a:r>
              <a:rPr lang="zh-CN" altLang="en-US" sz="1200" i="1" dirty="0" smtClean="0"/>
              <a:t> </a:t>
            </a:r>
            <a:r>
              <a:rPr lang="en-US" altLang="zh-CN" sz="1200" i="1" dirty="0" smtClean="0"/>
              <a:t>unit</a:t>
            </a:r>
            <a:r>
              <a:rPr lang="zh-CN" altLang="en-US" sz="1200" i="1" dirty="0" smtClean="0"/>
              <a:t> </a:t>
            </a:r>
            <a:r>
              <a:rPr lang="en-US" altLang="zh-CN" sz="1200" i="1" dirty="0" smtClean="0"/>
              <a:t>volume</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8D47119-60BB-474C-9998-FD79DE315F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defRPr/>
            </a:pPr>
            <a:r>
              <a:rPr lang="en-US" sz="1200" b="0" i="0" u="none" strike="noStrike" dirty="0">
                <a:solidFill>
                  <a:srgbClr val="FFFFFF"/>
                </a:solidFill>
                <a:effectLst/>
                <a:latin typeface="+mj-lt"/>
                <a:ea typeface="+mj-ea"/>
                <a:cs typeface="+mj-cs"/>
                <a:sym typeface="Arial" panose="020B0604020202020204"/>
              </a:rPr>
              <a:t>And when there’s fluid comes in, these tiny pockets inside and between these fibers may collect fluids and are largely responsible for the wetting behavior we observe at the coarse scale. </a:t>
            </a:r>
            <a:endParaRPr lang="en-US" sz="1200" b="0" i="0" u="none" strike="noStrike" dirty="0">
              <a:solidFill>
                <a:srgbClr val="FFFFFF"/>
              </a:solidFill>
              <a:effectLst/>
              <a:latin typeface="+mj-lt"/>
              <a:ea typeface="+mj-ea"/>
              <a:cs typeface="+mj-cs"/>
              <a:sym typeface="Arial" panose="020B0604020202020204"/>
            </a:endParaRPr>
          </a:p>
          <a:p>
            <a:pPr marL="0" marR="0" lvl="0" indent="0" defTabSz="914400" eaLnBrk="1" fontAlgn="auto" latinLnBrk="0" hangingPunct="1">
              <a:lnSpc>
                <a:spcPct val="100000"/>
              </a:lnSpc>
              <a:spcBef>
                <a:spcPts val="0"/>
              </a:spcBef>
              <a:spcAft>
                <a:spcPts val="0"/>
              </a:spcAft>
              <a:buClrTx/>
              <a:buSzTx/>
              <a:buFontTx/>
              <a:buNone/>
              <a:defRP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8D47119-60BB-474C-9998-FD79DE315F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BB352993-2945-AC43-8E01-5369A3F60CC1}" type="datetime1">
              <a:rPr lang="en-US" smtClean="0"/>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dirty="0"/>
            </a:fld>
            <a:endParaRPr lang="en-US" dirty="0"/>
          </a:p>
        </p:txBody>
      </p:sp>
      <p:sp>
        <p:nvSpPr>
          <p:cNvPr id="7" name="Rectangle 6"/>
          <p:cNvSpPr/>
          <p:nvPr/>
        </p:nvSpPr>
        <p:spPr>
          <a:xfrm>
            <a:off x="0" y="0"/>
            <a:ext cx="457200" cy="6858000"/>
          </a:xfrm>
          <a:prstGeom prst="rect">
            <a:avLst/>
          </a:prstGeom>
          <a:solidFill>
            <a:srgbClr val="F6464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4BC940FC-A3A5-B245-AEFC-AB90C5E7FFF4}"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7A328A33-DA41-E94F-9654-C378DE785708}"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20BFF465-ABFE-4845-A105-3C0FCBB03F48}"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E2995B11-996E-E042-A1F6-0C9774E334F4}"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fld>
            <a:endParaRPr lang="en-US" dirty="0"/>
          </a:p>
        </p:txBody>
      </p:sp>
      <p:sp>
        <p:nvSpPr>
          <p:cNvPr id="7" name="Rectangle 6"/>
          <p:cNvSpPr/>
          <p:nvPr/>
        </p:nvSpPr>
        <p:spPr>
          <a:xfrm>
            <a:off x="0" y="0"/>
            <a:ext cx="457200" cy="6858000"/>
          </a:xfrm>
          <a:prstGeom prst="rect">
            <a:avLst/>
          </a:prstGeom>
          <a:solidFill>
            <a:srgbClr val="F6464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861A7BFB-4A6A-4741-BDFA-0E0906A4D78F}"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latin typeface="Roboto" pitchFamily="2" charset="0"/>
                <a:ea typeface="Roboto"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Roboto" pitchFamily="2" charset="0"/>
                <a:ea typeface="Roboto" pitchFamily="2" charset="0"/>
                <a:cs typeface="Helvetica Neue" panose="02000503000000020004"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endParaRPr lang="en-US"/>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38902A25-EEE7-3D4C-85FC-8173CAD07FD7}"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A9FA0AC-6EA1-9E4B-AE84-1FEF39CC44A7}" type="datetime1">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7EBD7B-25F6-A344-8372-996722B39A96}"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A2624441-C0B9-7C49-A89F-47991BDB3184}"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hasCustomPrompt="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06D0CAD0-588D-9043-A8F3-B1B854AA0FD9}"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rgbClr val="001E3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dirty="0"/>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i="0">
                <a:solidFill>
                  <a:schemeClr val="tx2">
                    <a:lumMod val="20000"/>
                    <a:lumOff val="80000"/>
                  </a:schemeClr>
                </a:solidFill>
                <a:latin typeface="Roboto" pitchFamily="2" charset="0"/>
                <a:ea typeface="Roboto" pitchFamily="2" charset="0"/>
                <a:cs typeface="Helvetica Neue" panose="02000503000000020004" pitchFamily="2" charset="0"/>
              </a:defRPr>
            </a:lvl1pPr>
          </a:lstStyle>
          <a:p>
            <a:fld id="{4B3097B3-EED4-F045-8A0A-117E320B8D6E}" type="datetime1">
              <a:rPr lang="en-US" smtClean="0"/>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b="0" i="0">
                <a:solidFill>
                  <a:schemeClr val="tx2">
                    <a:lumMod val="20000"/>
                    <a:lumOff val="80000"/>
                  </a:schemeClr>
                </a:solidFill>
                <a:latin typeface="Roboto" pitchFamily="2" charset="0"/>
                <a:ea typeface="Roboto" pitchFamily="2" charset="0"/>
                <a:cs typeface="Helvetica Neue" panose="02000503000000020004" pitchFamily="2" charset="0"/>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b="0" i="0">
                <a:solidFill>
                  <a:srgbClr val="F64642"/>
                </a:solidFill>
                <a:latin typeface="Roboto Condensed" pitchFamily="2" charset="0"/>
                <a:ea typeface="Roboto Condensed" pitchFamily="2" charset="0"/>
                <a:cs typeface="Helvetica Neue" panose="02000503000000020004" pitchFamily="2" charset="0"/>
              </a:defRPr>
            </a:lvl1pPr>
          </a:lstStyle>
          <a:p>
            <a:fld id="{4FAB73BC-B049-4115-A692-8D63A059BFB8}"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b="0" i="0" kern="1200" spc="-50" baseline="0">
          <a:solidFill>
            <a:srgbClr val="001E39"/>
          </a:solidFill>
          <a:latin typeface="Roboto Condensed" pitchFamily="2" charset="0"/>
          <a:ea typeface="Roboto Condensed" pitchFamily="2" charset="0"/>
          <a:cs typeface="Helvetica Neue Condensed" panose="02000503000000020004" pitchFamily="2" charset="0"/>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anose="020B0604020202020204" pitchFamily="34" charset="0"/>
        <a:buChar char="•"/>
        <a:defRPr sz="1800" b="0" i="0" kern="1200" spc="10" baseline="0">
          <a:solidFill>
            <a:srgbClr val="001E39"/>
          </a:solidFill>
          <a:latin typeface="Roboto" pitchFamily="2" charset="0"/>
          <a:ea typeface="Roboto" pitchFamily="2" charset="0"/>
          <a:cs typeface="Helvetica Neue" panose="02000503000000020004" pitchFamily="2" charset="0"/>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b="0" i="0" kern="1200">
          <a:solidFill>
            <a:srgbClr val="001E39"/>
          </a:solidFill>
          <a:latin typeface="Roboto" pitchFamily="2" charset="0"/>
          <a:ea typeface="Roboto" pitchFamily="2" charset="0"/>
          <a:cs typeface="Helvetica Neue" panose="02000503000000020004" pitchFamily="2" charset="0"/>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b="0" i="0" kern="1200">
          <a:solidFill>
            <a:srgbClr val="001E39"/>
          </a:solidFill>
          <a:latin typeface="Roboto" pitchFamily="2" charset="0"/>
          <a:ea typeface="Roboto" pitchFamily="2" charset="0"/>
          <a:cs typeface="Helvetica Neue" panose="02000503000000020004" pitchFamily="2" charset="0"/>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b="0" i="0" kern="1200">
          <a:solidFill>
            <a:srgbClr val="001E39"/>
          </a:solidFill>
          <a:latin typeface="Roboto" pitchFamily="2" charset="0"/>
          <a:ea typeface="Roboto" pitchFamily="2" charset="0"/>
          <a:cs typeface="Helvetica Neue" panose="02000503000000020004" pitchFamily="2" charset="0"/>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b="0" i="0" kern="1200">
          <a:solidFill>
            <a:srgbClr val="001E39"/>
          </a:solidFill>
          <a:latin typeface="Roboto" pitchFamily="2" charset="0"/>
          <a:ea typeface="Roboto" pitchFamily="2" charset="0"/>
          <a:cs typeface="Helvetica Neue" panose="02000503000000020004" pitchFamily="2" charset="0"/>
        </a:defRPr>
      </a:lvl5pPr>
      <a:lvl6pPr marL="16002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89992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275"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499995"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jpeg"/><Relationship Id="rId3" Type="http://schemas.openxmlformats.org/officeDocument/2006/relationships/image" Target="../media/image15.png"/><Relationship Id="rId2" Type="http://schemas.microsoft.com/office/2007/relationships/media" Target="ppt/media/media2.mp4" TargetMode="External"/><Relationship Id="rId1" Type="http://schemas.openxmlformats.org/officeDocument/2006/relationships/video" Target="ppt/media/media2.mp4" TargetMode="Externa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image" Target="../media/image19.jpeg"/><Relationship Id="rId3" Type="http://schemas.openxmlformats.org/officeDocument/2006/relationships/image" Target="../media/image18.png"/><Relationship Id="rId2" Type="http://schemas.microsoft.com/office/2007/relationships/media" Target="ppt/media/media3.mp4" TargetMode="External"/><Relationship Id="rId1" Type="http://schemas.openxmlformats.org/officeDocument/2006/relationships/video" Target="ppt/media/media3.mp4" TargetMode="Externa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xml"/><Relationship Id="rId3" Type="http://schemas.openxmlformats.org/officeDocument/2006/relationships/image" Target="../media/image20.png"/><Relationship Id="rId2" Type="http://schemas.microsoft.com/office/2007/relationships/media" Target="ppt/media/media4.mp4" TargetMode="External"/><Relationship Id="rId1" Type="http://schemas.openxmlformats.org/officeDocument/2006/relationships/video" Target="ppt/media/media4.mp4" TargetMode="External"/></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3.xml"/><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13.jpeg"/><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0"/>
          <p:cNvSpPr>
            <a:spLocks noGrp="1" noRot="1" noChangeAspect="1" noMove="1" noResize="1" noEditPoints="1" noAdjustHandles="1" noChangeArrowheads="1" noChangeShapeType="1" noTextEdit="1"/>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p:cNvSpPr>
            <a:spLocks noGrp="1"/>
          </p:cNvSpPr>
          <p:nvPr>
            <p:ph type="sldNum" sz="quarter" idx="12"/>
          </p:nvPr>
        </p:nvSpPr>
        <p:spPr>
          <a:xfrm>
            <a:off x="11292840" y="6172200"/>
            <a:ext cx="914400" cy="593725"/>
          </a:xfrm>
        </p:spPr>
        <p:txBody>
          <a:bodyPr vert="horz" lIns="45720" tIns="45720" rIns="45720" bIns="45720" rtlCol="0" anchor="ctr">
            <a:normAutofit/>
          </a:bodyPr>
          <a:lstStyle/>
          <a:p>
            <a:pPr defTabSz="457200" hangingPunct="1">
              <a:lnSpc>
                <a:spcPct val="90000"/>
              </a:lnSpc>
              <a:spcAft>
                <a:spcPts val="600"/>
              </a:spcAft>
            </a:pPr>
            <a:r>
              <a:rPr lang="en-US" kern="1200" dirty="0">
                <a:solidFill>
                  <a:schemeClr val="tx2">
                    <a:lumMod val="60000"/>
                    <a:lumOff val="40000"/>
                  </a:schemeClr>
                </a:solidFill>
                <a:latin typeface="+mn-lt"/>
                <a:ea typeface="+mn-ea"/>
                <a:cs typeface="+mn-cs"/>
              </a:rPr>
              <a:t>1</a:t>
            </a:r>
            <a:endParaRPr lang="en-US" kern="1200" dirty="0">
              <a:solidFill>
                <a:schemeClr val="tx2">
                  <a:lumMod val="60000"/>
                  <a:lumOff val="40000"/>
                </a:schemeClr>
              </a:solidFill>
              <a:latin typeface="+mn-lt"/>
              <a:ea typeface="+mn-ea"/>
              <a:cs typeface="+mn-cs"/>
            </a:endParaRPr>
          </a:p>
        </p:txBody>
      </p:sp>
      <p:pic>
        <p:nvPicPr>
          <p:cNvPr id="10" name="Picture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文本框 1"/>
          <p:cNvSpPr txBox="1"/>
          <p:nvPr/>
        </p:nvSpPr>
        <p:spPr>
          <a:xfrm>
            <a:off x="654685" y="2287270"/>
            <a:ext cx="10394950" cy="829945"/>
          </a:xfrm>
          <a:prstGeom prst="rect">
            <a:avLst/>
          </a:prstGeom>
          <a:noFill/>
        </p:spPr>
        <p:txBody>
          <a:bodyPr wrap="square" rtlCol="0">
            <a:spAutoFit/>
          </a:bodyPr>
          <a:p>
            <a:r>
              <a:rPr lang="zh-CN" altLang="en-US" sz="4800">
                <a:solidFill>
                  <a:srgbClr val="FF0000"/>
                </a:solidFill>
              </a:rPr>
              <a:t>模拟液体织物相互作用的多尺度模型 </a:t>
            </a:r>
            <a:endParaRPr lang="zh-CN" altLang="en-US" sz="4800">
              <a:solidFill>
                <a:srgbClr val="FF0000"/>
              </a:solidFill>
            </a:endParaRPr>
          </a:p>
        </p:txBody>
      </p:sp>
      <p:sp>
        <p:nvSpPr>
          <p:cNvPr id="3" name="文本框 2"/>
          <p:cNvSpPr txBox="1"/>
          <p:nvPr/>
        </p:nvSpPr>
        <p:spPr>
          <a:xfrm>
            <a:off x="3378200" y="4799965"/>
            <a:ext cx="5819140" cy="368300"/>
          </a:xfrm>
          <a:prstGeom prst="rect">
            <a:avLst/>
          </a:prstGeom>
          <a:noFill/>
        </p:spPr>
        <p:txBody>
          <a:bodyPr wrap="square" rtlCol="0">
            <a:spAutoFit/>
          </a:bodyPr>
          <a:p>
            <a:r>
              <a:rPr lang="zh-CN" altLang="en-US">
                <a:solidFill>
                  <a:schemeClr val="tx1"/>
                </a:solidFill>
              </a:rPr>
              <a:t>彭磊 </a:t>
            </a:r>
            <a:r>
              <a:rPr lang="en-US" altLang="zh-CN">
                <a:solidFill>
                  <a:schemeClr val="tx1"/>
                </a:solidFill>
              </a:rPr>
              <a:t>21851067</a:t>
            </a:r>
            <a:endParaRPr lang="en-US" altLang="zh-CN">
              <a:solidFill>
                <a:schemeClr val="tx1"/>
              </a:solidFill>
            </a:endParaRPr>
          </a:p>
        </p:txBody>
      </p:sp>
      <p:sp>
        <p:nvSpPr>
          <p:cNvPr id="5" name="文本框 4"/>
          <p:cNvSpPr txBox="1"/>
          <p:nvPr/>
        </p:nvSpPr>
        <p:spPr>
          <a:xfrm>
            <a:off x="3489960" y="5450205"/>
            <a:ext cx="3977640" cy="368300"/>
          </a:xfrm>
          <a:prstGeom prst="rect">
            <a:avLst/>
          </a:prstGeom>
          <a:noFill/>
        </p:spPr>
        <p:txBody>
          <a:bodyPr wrap="square" rtlCol="0">
            <a:spAutoFit/>
          </a:bodyPr>
          <a:p>
            <a:r>
              <a:rPr lang="zh-CN" altLang="en-US">
                <a:solidFill>
                  <a:srgbClr val="00B0F0"/>
                </a:solidFill>
              </a:rPr>
              <a:t>指导老师：李启雷</a:t>
            </a:r>
            <a:endParaRPr lang="zh-CN" altLang="en-US">
              <a:solidFill>
                <a:srgbClr val="00B0F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normAutofit lnSpcReduction="10000"/>
          </a:bodyPr>
          <a:lstStyle/>
          <a:p>
            <a:fld id="{4FAB73BC-B049-4115-A692-8D63A059BFB8}" type="slidenum">
              <a:rPr lang="en-US" smtClean="0"/>
            </a:fld>
            <a:endParaRPr lang="en-US" dirty="0"/>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49355" y="312834"/>
            <a:ext cx="8013145" cy="2671048"/>
          </a:xfrm>
          <a:prstGeom prst="rect">
            <a:avLst/>
          </a:prstGeom>
        </p:spPr>
      </p:pic>
      <p:cxnSp>
        <p:nvCxnSpPr>
          <p:cNvPr id="4" name="Straight Arrow Connector 3"/>
          <p:cNvCxnSpPr/>
          <p:nvPr/>
        </p:nvCxnSpPr>
        <p:spPr>
          <a:xfrm>
            <a:off x="849355" y="2894673"/>
            <a:ext cx="7702041" cy="1"/>
          </a:xfrm>
          <a:prstGeom prst="straightConnector1">
            <a:avLst/>
          </a:prstGeom>
          <a:ln w="762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5" name="TextBox 4">
                <a:extLst>
                  <a:ext uri="{FF2B5EF4-FFF2-40B4-BE49-F238E27FC236}">
                    <ele attr="{F5403229-F2E0-C04C-B0A3-4B0A807225DB}"/>
                  </a:ext>
                </a:extLst>
              </p:cNvPr>
              <p:cNvSpPr txBox="1"/>
              <p:nvPr/>
            </p:nvSpPr>
            <p:spPr>
              <a:xfrm>
                <a:off x="745938" y="2940873"/>
                <a:ext cx="6145241"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u="none" strike="noStrike" kern="1200" cap="none" spc="0" normalizeH="0" baseline="0" noProof="0" dirty="0">
                    <a:ln>
                      <a:noFill/>
                    </a:ln>
                    <a:solidFill>
                      <a:srgbClr val="000000"/>
                    </a:solidFill>
                    <a:effectLst/>
                    <a:uLnTx/>
                    <a:uFillTx/>
                    <a:latin typeface="Roboto Condensed" pitchFamily="2" charset="0"/>
                    <a:ea typeface="Roboto Condensed" pitchFamily="2" charset="0"/>
                    <a:cs typeface="Lato" panose="020F0502020204030203" pitchFamily="34" charset="0"/>
                  </a:rPr>
                  <a:t>Solid Volume Fraction</a:t>
                </a:r>
                <a:r>
                  <a:rPr kumimoji="0" lang="zh-CN" altLang="en-US" sz="2800" u="none" strike="noStrike" kern="1200" cap="none" spc="0" normalizeH="0" baseline="0" noProof="0" dirty="0">
                    <a:ln>
                      <a:noFill/>
                    </a:ln>
                    <a:solidFill>
                      <a:srgbClr val="000000"/>
                    </a:solidFill>
                    <a:effectLst/>
                    <a:uLnTx/>
                    <a:uFillTx/>
                    <a:latin typeface="Roboto Condensed" pitchFamily="2" charset="0"/>
                    <a:ea typeface="Lato" panose="020F0502020204030203" pitchFamily="34" charset="0"/>
                    <a:cs typeface="Lato" panose="020F0502020204030203" pitchFamily="34" charset="0"/>
                  </a:rPr>
                  <a:t> </a:t>
                </a:r>
                <a14:m>
                  <m:oMath xmlns:m="http://schemas.openxmlformats.org/officeDocument/2006/math">
                    <m:r>
                      <m:rPr>
                        <m:sty m:val="p"/>
                      </m:rPr>
                      <a:rPr kumimoji="0" lang="en-US" altLang="zh-CN" sz="2800" b="0" i="0" u="none" strike="noStrike" kern="1200" cap="none" spc="0" normalizeH="0" baseline="0" noProof="0" smtClean="0">
                        <a:ln>
                          <a:noFill/>
                        </a:ln>
                        <a:solidFill>
                          <a:srgbClr val="000000"/>
                        </a:solidFill>
                        <a:effectLst/>
                        <a:uLnTx/>
                        <a:uFillTx/>
                        <a:latin typeface="Cambria Math" panose="02040503050406030204" pitchFamily="18" charset="0"/>
                        <a:ea typeface="Lato" panose="020F0502020204030203" pitchFamily="34" charset="0"/>
                        <a:cs typeface="Lato" panose="020F0502020204030203" pitchFamily="34" charset="0"/>
                      </a:rPr>
                      <m:t>ϕ</m:t>
                    </m:r>
                  </m:oMath>
                </a14:m>
                <a:endParaRPr kumimoji="0" lang="en-US" sz="2800" u="none" strike="noStrike" kern="1200" cap="none" spc="0" normalizeH="0" baseline="0" noProof="0" dirty="0">
                  <a:ln>
                    <a:noFill/>
                  </a:ln>
                  <a:solidFill>
                    <a:srgbClr val="000000"/>
                  </a:solidFill>
                  <a:effectLst/>
                  <a:uLnTx/>
                  <a:uFillTx/>
                  <a:latin typeface="Roboto Condensed" pitchFamily="2" charset="0"/>
                  <a:ea typeface="Roboto Condensed" pitchFamily="2" charset="0"/>
                  <a:cs typeface="Lato" panose="020F0502020204030203" pitchFamily="34" charset="0"/>
                </a:endParaRPr>
              </a:p>
            </p:txBody>
          </p:sp>
        </mc:Choice>
        <mc:Fallback>
          <p:sp>
            <p:nvSpPr>
              <p:cNvPr id="5" name="TextBox 4"/>
              <p:cNvSpPr txBox="1">
                <a:spLocks noRot="1" noChangeAspect="1" noMove="1" noResize="1" noEditPoints="1" noAdjustHandles="1" noChangeArrowheads="1" noChangeShapeType="1" noTextEdit="1"/>
              </p:cNvSpPr>
              <p:nvPr/>
            </p:nvSpPr>
            <p:spPr>
              <a:xfrm>
                <a:off x="745938" y="2940873"/>
                <a:ext cx="6145241" cy="523220"/>
              </a:xfrm>
              <a:prstGeom prst="rect">
                <a:avLst/>
              </a:prstGeom>
              <a:blipFill rotWithShape="1">
                <a:blip r:embed="rId2"/>
                <a:stretch>
                  <a:fillRect l="-2062" t="-11905" b="-30952"/>
                </a:stretch>
              </a:blipFill>
            </p:spPr>
            <p:txBody>
              <a:bodyPr/>
              <a:lstStyle/>
              <a:p>
                <a:r>
                  <a:rPr lang="en-US">
                    <a:noFill/>
                  </a:rPr>
                  <a:t> </a:t>
                </a:r>
                <a:endParaRPr lang="en-US">
                  <a:noFill/>
                </a:endParaRPr>
              </a:p>
            </p:txBody>
          </p:sp>
        </mc:Fallback>
      </mc:AlternateContent>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24694" r="49884"/>
          <a:stretch>
            <a:fillRect/>
          </a:stretch>
        </p:blipFill>
        <p:spPr>
          <a:xfrm>
            <a:off x="849355" y="3758824"/>
            <a:ext cx="2328821" cy="2267183"/>
          </a:xfrm>
          <a:prstGeom prst="rect">
            <a:avLst/>
          </a:prstGeom>
        </p:spPr>
      </p:pic>
      <p:cxnSp>
        <p:nvCxnSpPr>
          <p:cNvPr id="8" name="Straight Arrow Connector 7"/>
          <p:cNvCxnSpPr/>
          <p:nvPr/>
        </p:nvCxnSpPr>
        <p:spPr>
          <a:xfrm>
            <a:off x="849355" y="6092244"/>
            <a:ext cx="7730547" cy="11073"/>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ele attr="{1BF0B537-AA2B-A94A-9EE8-6511837068A5}"/>
                  </a:ext>
                </a:extLst>
              </p:cNvPr>
              <p:cNvSpPr txBox="1"/>
              <p:nvPr/>
            </p:nvSpPr>
            <p:spPr>
              <a:xfrm>
                <a:off x="849355" y="6145803"/>
                <a:ext cx="2075055"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1" u="none" strike="noStrike" kern="1200" cap="none" spc="0" normalizeH="0" baseline="0" noProof="0" dirty="0">
                    <a:ln>
                      <a:noFill/>
                    </a:ln>
                    <a:solidFill>
                      <a:srgbClr val="000000"/>
                    </a:solidFill>
                    <a:effectLst/>
                    <a:uLnTx/>
                    <a:uFillTx/>
                    <a:latin typeface="Roboto Condensed" pitchFamily="2" charset="0"/>
                    <a:ea typeface="Roboto Condensed" pitchFamily="2" charset="0"/>
                    <a:cs typeface="Lato" panose="020F0502020204030203" pitchFamily="34" charset="0"/>
                  </a:rPr>
                  <a:t>S</a:t>
                </a:r>
                <a:r>
                  <a:rPr kumimoji="0" lang="en-US" sz="2800" b="1" u="none" strike="noStrike" kern="1200" cap="none" spc="0" normalizeH="0" baseline="0" noProof="0" dirty="0">
                    <a:ln>
                      <a:noFill/>
                    </a:ln>
                    <a:solidFill>
                      <a:srgbClr val="000000"/>
                    </a:solidFill>
                    <a:effectLst/>
                    <a:uLnTx/>
                    <a:uFillTx/>
                    <a:latin typeface="Roboto Condensed" pitchFamily="2" charset="0"/>
                    <a:ea typeface="Roboto Condensed" pitchFamily="2" charset="0"/>
                    <a:cs typeface="Lato" panose="020F0502020204030203" pitchFamily="34" charset="0"/>
                  </a:rPr>
                  <a:t>aturation</a:t>
                </a:r>
                <a:r>
                  <a:rPr kumimoji="0" lang="zh-CN" altLang="en-US" sz="2800" b="1" u="none" strike="noStrike" kern="1200" cap="none" spc="0" normalizeH="0" baseline="0" noProof="0" dirty="0">
                    <a:ln>
                      <a:noFill/>
                    </a:ln>
                    <a:solidFill>
                      <a:srgbClr val="000000"/>
                    </a:solidFill>
                    <a:effectLst/>
                    <a:uLnTx/>
                    <a:uFillTx/>
                    <a:latin typeface="Roboto Condensed" pitchFamily="2" charset="0"/>
                    <a:ea typeface="Roboto Condensed" pitchFamily="2" charset="0"/>
                    <a:cs typeface="Lato" panose="020F0502020204030203" pitchFamily="34" charset="0"/>
                  </a:rPr>
                  <a:t> </a:t>
                </a:r>
                <a14:m>
                  <m:oMath xmlns:m="http://schemas.openxmlformats.org/officeDocument/2006/math">
                    <m:sSub>
                      <m:sSubPr>
                        <m:ctrlPr>
                          <a:rPr kumimoji="0" lang="en-US" altLang="zh-CN" sz="2800" i="1" u="none" strike="noStrike" kern="1200" cap="none" spc="0" normalizeH="0" baseline="0" noProof="0" smtClean="0">
                            <a:ln>
                              <a:noFill/>
                            </a:ln>
                            <a:solidFill>
                              <a:srgbClr val="000000"/>
                            </a:solidFill>
                            <a:effectLst/>
                            <a:uLnTx/>
                            <a:uFillTx/>
                            <a:latin typeface="Cambria Math" panose="02040503050406030204" pitchFamily="18" charset="0"/>
                            <a:ea typeface="Roboto Condensed" pitchFamily="2" charset="0"/>
                            <a:cs typeface="Lato" panose="020F0502020204030203" pitchFamily="34" charset="0"/>
                          </a:rPr>
                        </m:ctrlPr>
                      </m:sSubPr>
                      <m:e>
                        <m:r>
                          <m:rPr>
                            <m:sty m:val="p"/>
                          </m:rPr>
                          <a:rPr kumimoji="0" lang="en-US" altLang="zh-CN" sz="2800" b="0" i="0" u="none" strike="noStrike" kern="1200" cap="none" spc="0" normalizeH="0" baseline="0" noProof="0" smtClean="0">
                            <a:ln>
                              <a:noFill/>
                            </a:ln>
                            <a:solidFill>
                              <a:srgbClr val="000000"/>
                            </a:solidFill>
                            <a:effectLst/>
                            <a:uLnTx/>
                            <a:uFillTx/>
                            <a:latin typeface="Cambria Math" panose="02040503050406030204" pitchFamily="18" charset="0"/>
                            <a:ea typeface="Roboto Condensed" pitchFamily="2" charset="0"/>
                            <a:cs typeface="Lato" panose="020F0502020204030203" pitchFamily="34" charset="0"/>
                          </a:rPr>
                          <m:t>S</m:t>
                        </m:r>
                      </m:e>
                      <m:sub>
                        <m:r>
                          <m:rPr>
                            <m:sty m:val="p"/>
                          </m:rPr>
                          <a:rPr kumimoji="0" lang="en-US" altLang="zh-CN" sz="2800" b="0" i="0" u="none" strike="noStrike" kern="1200" cap="none" spc="0" normalizeH="0" baseline="0" noProof="0" smtClean="0">
                            <a:ln>
                              <a:noFill/>
                            </a:ln>
                            <a:solidFill>
                              <a:srgbClr val="000000"/>
                            </a:solidFill>
                            <a:effectLst/>
                            <a:uLnTx/>
                            <a:uFillTx/>
                            <a:latin typeface="Cambria Math" panose="02040503050406030204" pitchFamily="18" charset="0"/>
                            <a:ea typeface="Roboto Condensed" pitchFamily="2" charset="0"/>
                            <a:cs typeface="Lato" panose="020F0502020204030203" pitchFamily="34" charset="0"/>
                          </a:rPr>
                          <m:t>r</m:t>
                        </m:r>
                      </m:sub>
                    </m:sSub>
                  </m:oMath>
                </a14:m>
                <a:endParaRPr kumimoji="0" lang="en-US" sz="2800" u="none" strike="noStrike" kern="1200" cap="none" spc="0" normalizeH="0" baseline="0" noProof="0" dirty="0">
                  <a:ln>
                    <a:noFill/>
                  </a:ln>
                  <a:solidFill>
                    <a:srgbClr val="000000"/>
                  </a:solidFill>
                  <a:effectLst/>
                  <a:uLnTx/>
                  <a:uFillTx/>
                  <a:latin typeface="Roboto Condensed" pitchFamily="2" charset="0"/>
                  <a:ea typeface="Roboto Condensed" pitchFamily="2" charset="0"/>
                  <a:cs typeface="Lato" panose="020F0502020204030203" pitchFamily="34" charset="0"/>
                </a:endParaRPr>
              </a:p>
            </p:txBody>
          </p:sp>
        </mc:Choice>
        <mc:Fallback>
          <p:sp>
            <p:nvSpPr>
              <p:cNvPr id="9" name="TextBox 8"/>
              <p:cNvSpPr txBox="1">
                <a:spLocks noRot="1" noChangeAspect="1" noMove="1" noResize="1" noEditPoints="1" noAdjustHandles="1" noChangeArrowheads="1" noChangeShapeType="1" noTextEdit="1"/>
              </p:cNvSpPr>
              <p:nvPr/>
            </p:nvSpPr>
            <p:spPr>
              <a:xfrm>
                <a:off x="849355" y="6145803"/>
                <a:ext cx="2075055" cy="523220"/>
              </a:xfrm>
              <a:prstGeom prst="rect">
                <a:avLst/>
              </a:prstGeom>
              <a:blipFill rotWithShape="1">
                <a:blip r:embed="rId2"/>
                <a:stretch>
                  <a:fillRect l="-6098" t="-11905" b="-30952"/>
                </a:stretch>
              </a:blipFill>
            </p:spPr>
            <p:txBody>
              <a:bodyPr/>
              <a:lstStyle/>
              <a:p>
                <a:r>
                  <a:rPr lang="en-US">
                    <a:noFill/>
                  </a:rPr>
                  <a:t> </a:t>
                </a:r>
                <a:endParaRPr lang="en-US">
                  <a:noFill/>
                </a:endParaRPr>
              </a:p>
            </p:txBody>
          </p:sp>
        </mc:Fallback>
      </mc:AlternateContent>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50000" r="24860"/>
          <a:stretch>
            <a:fillRect/>
          </a:stretch>
        </p:blipFill>
        <p:spPr>
          <a:xfrm>
            <a:off x="3704402" y="3758822"/>
            <a:ext cx="2303049" cy="2267183"/>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75256"/>
          <a:stretch>
            <a:fillRect/>
          </a:stretch>
        </p:blipFill>
        <p:spPr>
          <a:xfrm>
            <a:off x="6313131" y="3758822"/>
            <a:ext cx="2266771" cy="226718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DBNDS_Seq_0">
            <a:hlinkClick r:id="" action="ppaction://media"/>
          </p:cNvPr>
          <p:cNvPicPr>
            <a:picLocks noChangeAspect="1"/>
          </p:cNvPicPr>
          <p:nvPr>
            <a:videoFile r:link="rId1"/>
            <p:extLst>
              <p:ext uri="{DAA4B4D4-6D71-4841-9C94-3DE7FCFB9230}">
                <p14:media xmlns:p14="http://schemas.microsoft.com/office/powerpoint/2010/main" r:link="rId2"/>
              </p:ext>
            </p:extLst>
          </p:nvPr>
        </p:nvPicPr>
        <p:blipFill rotWithShape="1">
          <a:blip r:embed="rId3"/>
          <a:srcRect r="14116"/>
          <a:stretch>
            <a:fillRect/>
          </a:stretch>
        </p:blipFill>
        <p:spPr>
          <a:xfrm>
            <a:off x="3392058" y="1683384"/>
            <a:ext cx="7900782" cy="5174615"/>
          </a:xfrm>
          <a:prstGeom prst="rect">
            <a:avLst/>
          </a:prstGeom>
        </p:spPr>
      </p:pic>
      <p:sp>
        <p:nvSpPr>
          <p:cNvPr id="4" name="Slide Number Placeholder 3"/>
          <p:cNvSpPr>
            <a:spLocks noGrp="1"/>
          </p:cNvSpPr>
          <p:nvPr>
            <p:ph type="sldNum" sz="quarter" idx="12"/>
          </p:nvPr>
        </p:nvSpPr>
        <p:spPr/>
        <p:txBody>
          <a:bodyPr>
            <a:normAutofit lnSpcReduction="10000"/>
          </a:bodyPr>
          <a:lstStyle/>
          <a:p>
            <a:fld id="{4FAB73BC-B049-4115-A692-8D63A059BFB8}" type="slidenum">
              <a:rPr lang="en-US" smtClean="0"/>
            </a:fld>
            <a:endParaRPr lang="en-US" dirty="0"/>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r="14210"/>
          <a:stretch>
            <a:fillRect/>
          </a:stretch>
        </p:blipFill>
        <p:spPr>
          <a:xfrm>
            <a:off x="3400757" y="1683383"/>
            <a:ext cx="7892083" cy="5174617"/>
          </a:xfrm>
          <a:prstGeom prst="rect">
            <a:avLst/>
          </a:prstGeom>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r="14347"/>
          <a:stretch>
            <a:fillRect/>
          </a:stretch>
        </p:blipFill>
        <p:spPr>
          <a:xfrm>
            <a:off x="3392125" y="1683382"/>
            <a:ext cx="7879569" cy="5174618"/>
          </a:xfrm>
          <a:prstGeom prst="rect">
            <a:avLst/>
          </a:prstGeom>
        </p:spPr>
      </p:pic>
      <p:sp>
        <p:nvSpPr>
          <p:cNvPr id="8" name="Content Placeholder 7"/>
          <p:cNvSpPr>
            <a:spLocks noGrp="1"/>
          </p:cNvSpPr>
          <p:nvPr>
            <p:ph idx="1"/>
          </p:nvPr>
        </p:nvSpPr>
        <p:spPr>
          <a:xfrm>
            <a:off x="358624" y="1820863"/>
            <a:ext cx="4391796" cy="4351337"/>
          </a:xfrm>
        </p:spPr>
        <p:txBody>
          <a:bodyPr>
            <a:normAutofit/>
          </a:bodyPr>
          <a:lstStyle/>
          <a:p>
            <a:r>
              <a:rPr lang="en-US" dirty="0"/>
              <a:t>混合理论对具有浮力的部分饱和织物的适应性</a:t>
            </a:r>
            <a:endParaRPr lang="en-US" dirty="0"/>
          </a:p>
          <a:p>
            <a:r>
              <a:rPr lang="en-US" dirty="0"/>
              <a:t>非线性阻力和孔隙压力的各向异性织物微观结构</a:t>
            </a:r>
            <a:endParaRPr lang="en-US" dirty="0"/>
          </a:p>
        </p:txBody>
      </p:sp>
      <p:sp>
        <p:nvSpPr>
          <p:cNvPr id="7" name="Title 6"/>
          <p:cNvSpPr>
            <a:spLocks noGrp="1"/>
          </p:cNvSpPr>
          <p:nvPr>
            <p:ph type="title"/>
          </p:nvPr>
        </p:nvSpPr>
        <p:spPr>
          <a:xfrm>
            <a:off x="358624" y="357823"/>
            <a:ext cx="9692640" cy="1325562"/>
          </a:xfrm>
        </p:spPr>
        <p:txBody>
          <a:bodyPr/>
          <a:lstStyle/>
          <a:p>
            <a:r>
              <a:rPr lang="zh-CN" altLang="en-US" dirty="0">
                <a:ea typeface="宋体" panose="02010600030101010101" pitchFamily="2" charset="-122"/>
              </a:rPr>
              <a:t>混合理论</a:t>
            </a:r>
            <a:endParaRPr lang="zh-CN" altLang="en-US"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48" fill="hold"/>
                                        <p:tgtEl>
                                          <p:spTgt spid="9"/>
                                        </p:tgtEl>
                                      </p:cBhvr>
                                    </p:cmd>
                                  </p:childTnLst>
                                </p:cTn>
                              </p:par>
                              <p:par>
                                <p:cTn id="7" presetID="10" presetClass="entr" presetSubtype="0" fill="hold" nodeType="withEffect">
                                  <p:stCondLst>
                                    <p:cond delay="200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500"/>
                                        <p:tgtEl>
                                          <p:spTgt spid="8">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xEl>
                                              <p:pRg st="1" end="1"/>
                                            </p:txEl>
                                          </p:spTgt>
                                        </p:tgtEl>
                                        <p:attrNameLst>
                                          <p:attrName>style.visibility</p:attrName>
                                        </p:attrNameLst>
                                      </p:cBhvr>
                                      <p:to>
                                        <p:strVal val="visible"/>
                                      </p:to>
                                    </p:set>
                                    <p:animEffect transition="in" filter="fade">
                                      <p:cBhvr>
                                        <p:cTn id="24"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5" fill="hold" display="0">
                  <p:stCondLst>
                    <p:cond delay="indefinite"/>
                  </p:stCondLst>
                </p:cTn>
                <p:tgtEl>
                  <p:spTgt spid="9"/>
                </p:tgtEl>
              </p:cMediaNode>
            </p:video>
            <p:seq concurrent="1" nextAc="seek">
              <p:cTn id="26" restart="whenNotActive" fill="hold" evtFilter="cancelBubble" nodeType="interactiveSeq">
                <p:stCondLst>
                  <p:cond evt="onClick" delay="0">
                    <p:tgtEl>
                      <p:spTgt spid="9"/>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9"/>
                                        </p:tgtEl>
                                      </p:cBhvr>
                                    </p:cmd>
                                  </p:childTnLst>
                                </p:cTn>
                              </p:par>
                            </p:childTnLst>
                          </p:cTn>
                        </p:par>
                      </p:childTnLst>
                    </p:cTn>
                  </p:par>
                </p:childTnLst>
              </p:cTn>
              <p:nextCondLst>
                <p:cond evt="onClick" delay="0">
                  <p:tgtEl>
                    <p:spTgt spid="9"/>
                  </p:tgtEl>
                </p:cond>
              </p:nextCondLst>
            </p:seq>
          </p:childTnLst>
        </p:cTn>
      </p:par>
    </p:tnLst>
    <p:bldLst>
      <p:bldP spid="8"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ormAutofit lnSpcReduction="10000"/>
          </a:bodyPr>
          <a:lstStyle/>
          <a:p>
            <a:fld id="{4FAB73BC-B049-4115-A692-8D63A059BFB8}" type="slidenum">
              <a:rPr lang="en-US" smtClean="0"/>
            </a:fld>
            <a:endParaRPr lang="en-US" dirty="0"/>
          </a:p>
        </p:txBody>
      </p:sp>
      <p:pic>
        <p:nvPicPr>
          <p:cNvPr id="2" name="DBNDS_Seq_1">
            <a:hlinkClick r:id="" action="ppaction://media"/>
          </p:cNvPr>
          <p:cNvPicPr>
            <a:picLocks noChangeAspect="1"/>
          </p:cNvPicPr>
          <p:nvPr>
            <a:videoFile r:link="rId1"/>
            <p:extLst>
              <p:ext uri="{DAA4B4D4-6D71-4841-9C94-3DE7FCFB9230}">
                <p14:media xmlns:p14="http://schemas.microsoft.com/office/powerpoint/2010/main" r:link="rId2"/>
              </p:ext>
            </p:extLst>
          </p:nvPr>
        </p:nvPicPr>
        <p:blipFill rotWithShape="1">
          <a:blip r:embed="rId3"/>
          <a:srcRect r="14140"/>
          <a:stretch>
            <a:fillRect/>
          </a:stretch>
        </p:blipFill>
        <p:spPr>
          <a:xfrm>
            <a:off x="3392058" y="1683385"/>
            <a:ext cx="7900782" cy="5176039"/>
          </a:xfrm>
          <a:prstGeom prst="rect">
            <a:avLst/>
          </a:prstGeom>
        </p:spPr>
      </p:pic>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r="14140"/>
          <a:stretch>
            <a:fillRect/>
          </a:stretch>
        </p:blipFill>
        <p:spPr>
          <a:xfrm>
            <a:off x="3392058" y="1681961"/>
            <a:ext cx="7900782" cy="5176039"/>
          </a:xfrm>
          <a:prstGeom prst="rect">
            <a:avLst/>
          </a:prstGeom>
        </p:spPr>
      </p:pic>
      <p:sp>
        <p:nvSpPr>
          <p:cNvPr id="8" name="Content Placeholder 7"/>
          <p:cNvSpPr>
            <a:spLocks noGrp="1"/>
          </p:cNvSpPr>
          <p:nvPr>
            <p:ph idx="1"/>
          </p:nvPr>
        </p:nvSpPr>
        <p:spPr>
          <a:xfrm>
            <a:off x="358624" y="1820863"/>
            <a:ext cx="4391796" cy="4351337"/>
          </a:xfrm>
        </p:spPr>
        <p:txBody>
          <a:bodyPr>
            <a:normAutofit/>
          </a:bodyPr>
          <a:lstStyle/>
          <a:p>
            <a:r>
              <a:rPr lang="en-US" dirty="0"/>
              <a:t>混合理论对具有浮力的部分饱和织物的适应性</a:t>
            </a:r>
            <a:endParaRPr lang="en-US" dirty="0"/>
          </a:p>
          <a:p>
            <a:r>
              <a:rPr lang="en-US" dirty="0"/>
              <a:t>非线性阻力和孔隙压力的各向异性织物微观结构</a:t>
            </a:r>
            <a:endParaRPr lang="en-US" dirty="0"/>
          </a:p>
          <a:p>
            <a:r>
              <a:rPr lang="en-US" dirty="0"/>
              <a:t>液体捕获和滴液处理</a:t>
            </a:r>
            <a:endParaRPr lang="en-US" dirty="0"/>
          </a:p>
          <a:p>
            <a:r>
              <a:rPr lang="en-US" dirty="0"/>
              <a:t>织物内部流动的准静态模型</a:t>
            </a:r>
            <a:endParaRPr lang="en-US" dirty="0"/>
          </a:p>
        </p:txBody>
      </p:sp>
      <p:grpSp>
        <p:nvGrpSpPr>
          <p:cNvPr id="12" name="Group 11"/>
          <p:cNvGrpSpPr/>
          <p:nvPr/>
        </p:nvGrpSpPr>
        <p:grpSpPr>
          <a:xfrm>
            <a:off x="7063409" y="2332383"/>
            <a:ext cx="3023708" cy="1205947"/>
            <a:chOff x="7063409" y="2332383"/>
            <a:chExt cx="3023708" cy="1205947"/>
          </a:xfrm>
        </p:grpSpPr>
        <p:cxnSp>
          <p:nvCxnSpPr>
            <p:cNvPr id="9" name="Straight Arrow Connector 8"/>
            <p:cNvCxnSpPr/>
            <p:nvPr/>
          </p:nvCxnSpPr>
          <p:spPr>
            <a:xfrm flipH="1">
              <a:off x="7063409" y="2332383"/>
              <a:ext cx="702365" cy="1205947"/>
            </a:xfrm>
            <a:prstGeom prst="straightConnector1">
              <a:avLst/>
            </a:prstGeom>
            <a:ln>
              <a:headEnd type="stealth" w="lg" len="lg"/>
              <a:tailEnd type="stealth" w="lg" len="lg"/>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7414591" y="2935356"/>
              <a:ext cx="2672526" cy="461665"/>
            </a:xfrm>
            <a:prstGeom prst="rect">
              <a:avLst/>
            </a:prstGeom>
            <a:noFill/>
          </p:spPr>
          <p:txBody>
            <a:bodyPr wrap="none" rtlCol="0">
              <a:spAutoFit/>
            </a:bodyPr>
            <a:lstStyle/>
            <a:p>
              <a:r>
                <a:rPr lang="en-US" altLang="en-US" sz="2400" dirty="0">
                  <a:solidFill>
                    <a:schemeClr val="tx1"/>
                  </a:solidFill>
                  <a:latin typeface="Roboto Condensed Light" panose="02000000000000000000" pitchFamily="2" charset="0"/>
                  <a:ea typeface="Roboto Condensed Light" panose="02000000000000000000" pitchFamily="2" charset="0"/>
                </a:rPr>
                <a:t>flow within the fabric</a:t>
              </a:r>
              <a:endParaRPr lang="en-US" sz="2400" dirty="0">
                <a:solidFill>
                  <a:schemeClr val="tx1"/>
                </a:solidFill>
                <a:latin typeface="Roboto Condensed Light" panose="02000000000000000000" pitchFamily="2" charset="0"/>
                <a:ea typeface="Roboto Condensed Light" panose="02000000000000000000" pitchFamily="2" charset="0"/>
              </a:endParaRPr>
            </a:p>
          </p:txBody>
        </p:sp>
      </p:grpSp>
      <p:sp>
        <p:nvSpPr>
          <p:cNvPr id="13" name="Title 6"/>
          <p:cNvSpPr>
            <a:spLocks noGrp="1"/>
          </p:cNvSpPr>
          <p:nvPr>
            <p:ph type="title"/>
          </p:nvPr>
        </p:nvSpPr>
        <p:spPr>
          <a:xfrm>
            <a:off x="358624" y="357823"/>
            <a:ext cx="9692640" cy="1325562"/>
          </a:xfrm>
        </p:spPr>
        <p:txBody>
          <a:bodyPr/>
          <a:lstStyle/>
          <a:p>
            <a:r>
              <a:rPr lang="zh-CN" altLang="en-US" dirty="0">
                <a:ea typeface="宋体" panose="02010600030101010101" pitchFamily="2" charset="-122"/>
              </a:rPr>
              <a:t>混合理论</a:t>
            </a:r>
            <a:endParaRPr lang="zh-CN" altLang="en-US"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48" fill="hold"/>
                                        <p:tgtEl>
                                          <p:spTgt spid="2"/>
                                        </p:tgtEl>
                                      </p:cBhvr>
                                    </p:cmd>
                                  </p:childTnLst>
                                </p:cTn>
                              </p:par>
                              <p:par>
                                <p:cTn id="7" presetID="10" presetClass="entr" presetSubtype="0" fill="hold" nodeType="withEffect">
                                  <p:stCondLst>
                                    <p:cond delay="200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
                </p:tgtEl>
              </p:cMediaNode>
            </p:video>
            <p:seq concurrent="1" nextAc="seek">
              <p:cTn id="16" restart="whenNotActive" fill="hold" evtFilter="cancelBubble" nodeType="interactiveSeq">
                <p:stCondLst>
                  <p:cond evt="onClick" delay="0">
                    <p:tgtEl>
                      <p:spTgt spid="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BNDS_Seq_2">
            <a:hlinkClick r:id="" action="ppaction://media"/>
          </p:cNvPr>
          <p:cNvPicPr>
            <a:picLocks noChangeAspect="1"/>
          </p:cNvPicPr>
          <p:nvPr>
            <a:videoFile r:link="rId1"/>
            <p:extLst>
              <p:ext uri="{DAA4B4D4-6D71-4841-9C94-3DE7FCFB9230}">
                <p14:media xmlns:p14="http://schemas.microsoft.com/office/powerpoint/2010/main" r:link="rId2"/>
              </p:ext>
            </p:extLst>
          </p:nvPr>
        </p:nvPicPr>
        <p:blipFill rotWithShape="1">
          <a:blip r:embed="rId3"/>
          <a:srcRect r="14140"/>
          <a:stretch>
            <a:fillRect/>
          </a:stretch>
        </p:blipFill>
        <p:spPr>
          <a:xfrm>
            <a:off x="3392058" y="1681961"/>
            <a:ext cx="7900782" cy="5176039"/>
          </a:xfrm>
          <a:prstGeom prst="rect">
            <a:avLst/>
          </a:prstGeom>
        </p:spPr>
      </p:pic>
      <p:sp>
        <p:nvSpPr>
          <p:cNvPr id="4" name="Slide Number Placeholder 3"/>
          <p:cNvSpPr>
            <a:spLocks noGrp="1"/>
          </p:cNvSpPr>
          <p:nvPr>
            <p:ph type="sldNum" sz="quarter" idx="12"/>
          </p:nvPr>
        </p:nvSpPr>
        <p:spPr/>
        <p:txBody>
          <a:bodyPr>
            <a:normAutofit lnSpcReduction="10000"/>
          </a:bodyPr>
          <a:lstStyle/>
          <a:p>
            <a:fld id="{4FAB73BC-B049-4115-A692-8D63A059BFB8}" type="slidenum">
              <a:rPr lang="en-US" smtClean="0"/>
            </a:fld>
            <a:endParaRPr lang="en-US" dirty="0"/>
          </a:p>
        </p:txBody>
      </p:sp>
      <p:sp>
        <p:nvSpPr>
          <p:cNvPr id="8" name="Content Placeholder 7"/>
          <p:cNvSpPr>
            <a:spLocks noGrp="1"/>
          </p:cNvSpPr>
          <p:nvPr>
            <p:ph idx="1"/>
          </p:nvPr>
        </p:nvSpPr>
        <p:spPr>
          <a:xfrm>
            <a:off x="358624" y="1820863"/>
            <a:ext cx="4391796" cy="4351337"/>
          </a:xfrm>
        </p:spPr>
        <p:txBody>
          <a:bodyPr>
            <a:normAutofit/>
          </a:bodyPr>
          <a:lstStyle/>
          <a:p>
            <a:r>
              <a:rPr lang="en-US" dirty="0">
                <a:sym typeface="+mn-ea"/>
              </a:rPr>
              <a:t>混合理论对具有浮力的部分饱和织物的适应性</a:t>
            </a:r>
            <a:endParaRPr lang="en-US" altLang="en-US" dirty="0"/>
          </a:p>
          <a:p>
            <a:r>
              <a:rPr lang="en-US" dirty="0">
                <a:sym typeface="+mn-ea"/>
              </a:rPr>
              <a:t>非线性阻力和孔隙压力的各向异性织物微观结构</a:t>
            </a:r>
            <a:endParaRPr lang="en-US" dirty="0"/>
          </a:p>
          <a:p>
            <a:r>
              <a:rPr lang="en-US" dirty="0">
                <a:sym typeface="+mn-ea"/>
              </a:rPr>
              <a:t>液体捕获和滴液处理</a:t>
            </a:r>
            <a:endParaRPr lang="en-US" dirty="0"/>
          </a:p>
          <a:p>
            <a:r>
              <a:rPr lang="en-US" dirty="0">
                <a:sym typeface="+mn-ea"/>
              </a:rPr>
              <a:t>织物内部流动的准静态模型</a:t>
            </a:r>
            <a:endParaRPr lang="en-US" dirty="0"/>
          </a:p>
          <a:p>
            <a:r>
              <a:rPr dirty="0"/>
              <a:t>双向耦合液织物的有效分</a:t>
            </a:r>
            <a:r>
              <a:rPr lang="zh-CN" dirty="0">
                <a:ea typeface="宋体" panose="02010600030101010101" pitchFamily="2" charset="-122"/>
              </a:rPr>
              <a:t>割模型</a:t>
            </a:r>
            <a:endParaRPr lang="zh-CN" dirty="0">
              <a:ea typeface="宋体" panose="02010600030101010101" pitchFamily="2" charset="-122"/>
            </a:endParaRPr>
          </a:p>
          <a:p>
            <a:endParaRPr dirty="0"/>
          </a:p>
          <a:p>
            <a:endParaRPr lang="en-US" dirty="0"/>
          </a:p>
        </p:txBody>
      </p:sp>
      <p:sp>
        <p:nvSpPr>
          <p:cNvPr id="10" name="Right Brace 9"/>
          <p:cNvSpPr/>
          <p:nvPr/>
        </p:nvSpPr>
        <p:spPr>
          <a:xfrm>
            <a:off x="4750420" y="1839396"/>
            <a:ext cx="177621" cy="3300135"/>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1" name="TextBox 10"/>
          <p:cNvSpPr txBox="1"/>
          <p:nvPr/>
        </p:nvSpPr>
        <p:spPr>
          <a:xfrm>
            <a:off x="5069809" y="3092382"/>
            <a:ext cx="5096267" cy="707886"/>
          </a:xfrm>
          <a:prstGeom prst="rect">
            <a:avLst/>
          </a:prstGeom>
          <a:noFill/>
        </p:spPr>
        <p:txBody>
          <a:bodyPr wrap="none" rtlCol="0">
            <a:spAutoFit/>
          </a:bodyPr>
          <a:lstStyle/>
          <a:p>
            <a:r>
              <a:rPr lang="en-US" sz="4000" dirty="0">
                <a:solidFill>
                  <a:schemeClr val="tx1"/>
                </a:solidFill>
                <a:latin typeface="Roboto Condensed" pitchFamily="2" charset="0"/>
                <a:ea typeface="Roboto Condensed" pitchFamily="2" charset="0"/>
              </a:rPr>
              <a:t>A unified physical model</a:t>
            </a:r>
            <a:endParaRPr lang="en-US" sz="4000" dirty="0">
              <a:solidFill>
                <a:schemeClr val="tx1"/>
              </a:solidFill>
              <a:latin typeface="Roboto Condensed" pitchFamily="2" charset="0"/>
              <a:ea typeface="Roboto Condensed" pitchFamily="2" charset="0"/>
            </a:endParaRPr>
          </a:p>
        </p:txBody>
      </p:sp>
      <p:sp>
        <p:nvSpPr>
          <p:cNvPr id="12" name="TextBox 11"/>
          <p:cNvSpPr txBox="1"/>
          <p:nvPr/>
        </p:nvSpPr>
        <p:spPr>
          <a:xfrm>
            <a:off x="5069808" y="5139531"/>
            <a:ext cx="5910592" cy="707886"/>
          </a:xfrm>
          <a:prstGeom prst="rect">
            <a:avLst/>
          </a:prstGeom>
          <a:noFill/>
        </p:spPr>
        <p:txBody>
          <a:bodyPr wrap="none" rtlCol="0">
            <a:spAutoFit/>
          </a:bodyPr>
          <a:lstStyle/>
          <a:p>
            <a:r>
              <a:rPr lang="en-US" sz="4000" dirty="0">
                <a:solidFill>
                  <a:schemeClr val="tx1"/>
                </a:solidFill>
                <a:latin typeface="Roboto Condensed" pitchFamily="2" charset="0"/>
                <a:ea typeface="Roboto Condensed" pitchFamily="2" charset="0"/>
              </a:rPr>
              <a:t>An efficient </a:t>
            </a:r>
            <a:r>
              <a:rPr lang="en-US" altLang="zh-CN" sz="4000" dirty="0">
                <a:solidFill>
                  <a:schemeClr val="tx1"/>
                </a:solidFill>
                <a:latin typeface="Roboto Condensed" pitchFamily="2" charset="0"/>
                <a:ea typeface="Roboto Condensed" pitchFamily="2" charset="0"/>
              </a:rPr>
              <a:t>numerical</a:t>
            </a:r>
            <a:r>
              <a:rPr lang="zh-CN" altLang="en-US" sz="4000" dirty="0">
                <a:solidFill>
                  <a:schemeClr val="tx1"/>
                </a:solidFill>
                <a:latin typeface="Roboto Condensed" pitchFamily="2" charset="0"/>
                <a:ea typeface="Roboto Condensed" pitchFamily="2" charset="0"/>
              </a:rPr>
              <a:t> </a:t>
            </a:r>
            <a:r>
              <a:rPr lang="en-US" altLang="zh-CN" sz="4000" dirty="0">
                <a:solidFill>
                  <a:schemeClr val="tx1"/>
                </a:solidFill>
                <a:latin typeface="Roboto Condensed" pitchFamily="2" charset="0"/>
                <a:ea typeface="Roboto Condensed" pitchFamily="2" charset="0"/>
              </a:rPr>
              <a:t>solver</a:t>
            </a:r>
            <a:endParaRPr lang="en-US" sz="4000" dirty="0">
              <a:solidFill>
                <a:schemeClr val="tx1"/>
              </a:solidFill>
              <a:latin typeface="Roboto Condensed" pitchFamily="2" charset="0"/>
              <a:ea typeface="Roboto Condensed" pitchFamily="2" charset="0"/>
            </a:endParaRPr>
          </a:p>
        </p:txBody>
      </p:sp>
      <p:sp>
        <p:nvSpPr>
          <p:cNvPr id="13" name="Right Brace 12"/>
          <p:cNvSpPr/>
          <p:nvPr/>
        </p:nvSpPr>
        <p:spPr>
          <a:xfrm>
            <a:off x="4750419" y="5277009"/>
            <a:ext cx="177621" cy="640354"/>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4" name="Title 6"/>
          <p:cNvSpPr txBox="1"/>
          <p:nvPr/>
        </p:nvSpPr>
        <p:spPr>
          <a:xfrm>
            <a:off x="628650" y="197485"/>
            <a:ext cx="9692640" cy="13144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0" i="0" kern="1200" spc="-50" baseline="0">
                <a:solidFill>
                  <a:srgbClr val="001E39"/>
                </a:solidFill>
                <a:latin typeface="Roboto Condensed" pitchFamily="2" charset="0"/>
                <a:ea typeface="Roboto Condensed" pitchFamily="2" charset="0"/>
                <a:cs typeface="Helvetica Neue Condensed" panose="02000503000000020004" pitchFamily="2" charset="0"/>
              </a:defRPr>
            </a:lvl1pPr>
          </a:lstStyle>
          <a:p>
            <a:r>
              <a:rPr lang="zh-CN" altLang="en-US">
                <a:ea typeface="宋体" panose="02010600030101010101" pitchFamily="2" charset="-122"/>
              </a:rPr>
              <a:t>混合理论</a:t>
            </a:r>
            <a:endParaRPr lang="zh-CN" altLang="en-US"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48" fill="hold"/>
                                        <p:tgtEl>
                                          <p:spTgt spid="3"/>
                                        </p:tgtEl>
                                      </p:cBhvr>
                                    </p:cmd>
                                  </p:childTnLst>
                                </p:cTn>
                              </p:par>
                              <p:par>
                                <p:cTn id="7" presetID="10" presetClass="exit" presetSubtype="0" fill="hold" nodeType="withEffect">
                                  <p:stCondLst>
                                    <p:cond delay="2000"/>
                                  </p:stCondLst>
                                  <p:childTnLst>
                                    <p:animEffect transition="out" filter="fade">
                                      <p:cBhvr>
                                        <p:cTn id="8" dur="500"/>
                                        <p:tgtEl>
                                          <p:spTgt spid="3"/>
                                        </p:tgtEl>
                                      </p:cBhvr>
                                    </p:animEffect>
                                    <p:set>
                                      <p:cBhvr>
                                        <p:cTn id="9" dur="1" fill="hold">
                                          <p:stCondLst>
                                            <p:cond delay="499"/>
                                          </p:stCondLst>
                                        </p:cTn>
                                        <p:tgtEl>
                                          <p:spTgt spid="3"/>
                                        </p:tgtEl>
                                        <p:attrNameLst>
                                          <p:attrName>style.visibility</p:attrName>
                                        </p:attrNameLst>
                                      </p:cBhvr>
                                      <p:to>
                                        <p:strVal val="hidden"/>
                                      </p:to>
                                    </p:set>
                                    <p:cmd type="call" cmd="stop">
                                      <p:cBhvr>
                                        <p:cTn id="10" dur="1">
                                          <p:stCondLst>
                                            <p:cond delay="499"/>
                                          </p:stCondLst>
                                        </p:cTn>
                                        <p:tgtEl>
                                          <p:spTgt spid="3"/>
                                        </p:tgtEl>
                                      </p:cBhvr>
                                    </p:cmd>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1"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xit" presetSubtype="0" fill="hold" grpId="0" nodeType="withEffect">
                                  <p:stCondLst>
                                    <p:cond delay="0"/>
                                  </p:stCondLst>
                                  <p:childTnLst>
                                    <p:animEffect transition="out" filter="fade">
                                      <p:cBhvr>
                                        <p:cTn id="24" dur="500"/>
                                        <p:tgtEl>
                                          <p:spTgt spid="14"/>
                                        </p:tgtEl>
                                      </p:cBhvr>
                                    </p:animEffect>
                                    <p:set>
                                      <p:cBhvr>
                                        <p:cTn id="25"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6" fill="hold" display="0">
                  <p:stCondLst>
                    <p:cond delay="indefinite"/>
                  </p:stCondLst>
                </p:cTn>
                <p:tgtEl>
                  <p:spTgt spid="3"/>
                </p:tgtEl>
              </p:cMediaNode>
            </p:video>
            <p:seq concurrent="1" nextAc="seek">
              <p:cTn id="27" restart="whenNotActive" fill="hold" evtFilter="cancelBubble" nodeType="interactiveSeq">
                <p:stCondLst>
                  <p:cond evt="onClick" delay="0">
                    <p:tgtEl>
                      <p:spTgt spid="3"/>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3"/>
                                        </p:tgtEl>
                                      </p:cBhvr>
                                    </p:cmd>
                                  </p:childTnLst>
                                </p:cTn>
                              </p:par>
                            </p:childTnLst>
                          </p:cTn>
                        </p:par>
                      </p:childTnLst>
                    </p:cTn>
                  </p:par>
                </p:childTnLst>
              </p:cTn>
              <p:nextCondLst>
                <p:cond evt="onClick" delay="0">
                  <p:tgtEl>
                    <p:spTgt spid="3"/>
                  </p:tgtEl>
                </p:cond>
              </p:nextCondLst>
            </p:seq>
          </p:childTnLst>
        </p:cTn>
      </p:par>
    </p:tnLst>
    <p:bldLst>
      <p:bldP spid="10" grpId="0" animBg="1"/>
      <p:bldP spid="11" grpId="0"/>
      <p:bldP spid="12" grpId="0"/>
      <p:bldP spid="13" grpId="1" animBg="1"/>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ormAutofit lnSpcReduction="10000"/>
          </a:bodyPr>
          <a:lstStyle/>
          <a:p>
            <a:endParaRPr lang="en-US" dirty="0"/>
          </a:p>
        </p:txBody>
      </p:sp>
      <p:pic>
        <p:nvPicPr>
          <p:cNvPr id="6" name="Picture 5"/>
          <p:cNvPicPr>
            <a:picLocks noChangeAspect="1"/>
          </p:cNvPicPr>
          <p:nvPr/>
        </p:nvPicPr>
        <p:blipFill rotWithShape="1">
          <a:blip r:embed="rId1">
            <a:extLst>
              <a:ext uri="{28A0092B-C50C-407E-A947-70E740481C1C}">
                <a14:useLocalDpi xmlns:a14="http://schemas.microsoft.com/office/drawing/2010/main" val="0"/>
              </a:ext>
            </a:extLst>
          </a:blip>
          <a:srcRect t="13690"/>
          <a:stretch>
            <a:fillRect/>
          </a:stretch>
        </p:blipFill>
        <p:spPr>
          <a:xfrm>
            <a:off x="5645427" y="463827"/>
            <a:ext cx="5208219" cy="3371391"/>
          </a:xfrm>
          <a:prstGeom prst="rect">
            <a:avLst/>
          </a:prstGeom>
        </p:spPr>
      </p:pic>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7661" r="8481"/>
          <a:stretch>
            <a:fillRect/>
          </a:stretch>
        </p:blipFill>
        <p:spPr>
          <a:xfrm>
            <a:off x="503583" y="463826"/>
            <a:ext cx="5141844" cy="4598783"/>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t="27693" b="7728"/>
          <a:stretch>
            <a:fillRect/>
          </a:stretch>
        </p:blipFill>
        <p:spPr>
          <a:xfrm>
            <a:off x="5645427" y="3835218"/>
            <a:ext cx="5208219" cy="2522513"/>
          </a:xfrm>
          <a:prstGeom prst="rect">
            <a:avLst/>
          </a:prstGeom>
        </p:spPr>
      </p:pic>
      <p:sp>
        <p:nvSpPr>
          <p:cNvPr id="14" name="TextBox 13"/>
          <p:cNvSpPr txBox="1"/>
          <p:nvPr/>
        </p:nvSpPr>
        <p:spPr>
          <a:xfrm>
            <a:off x="503583" y="5218958"/>
            <a:ext cx="5049078" cy="829945"/>
          </a:xfrm>
          <a:prstGeom prst="rect">
            <a:avLst/>
          </a:prstGeom>
          <a:noFill/>
        </p:spPr>
        <p:txBody>
          <a:bodyPr wrap="square" rtlCol="0">
            <a:spAutoFit/>
          </a:bodyPr>
          <a:lstStyle/>
          <a:p>
            <a:r>
              <a:rPr lang="zh-CN" altLang="en-US" sz="2400" dirty="0">
                <a:solidFill>
                  <a:schemeClr val="tx1"/>
                </a:solidFill>
                <a:latin typeface="Roboto Condensed" pitchFamily="2" charset="0"/>
                <a:ea typeface="Roboto Condensed" pitchFamily="2" charset="0"/>
              </a:rPr>
              <a:t>模拟液体织物相互作用的多尺度模型</a:t>
            </a:r>
            <a:endParaRPr lang="zh-CN" altLang="en-US" sz="2000" dirty="0">
              <a:solidFill>
                <a:schemeClr val="tx1"/>
              </a:solidFill>
              <a:latin typeface="Roboto" pitchFamily="2" charset="0"/>
              <a:ea typeface="Roboto" pitchFamily="2"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Slide Number Placeholder 3"/>
          <p:cNvSpPr>
            <a:spLocks noGrp="1"/>
          </p:cNvSpPr>
          <p:nvPr>
            <p:ph type="sldNum" sz="quarter" idx="12"/>
          </p:nvPr>
        </p:nvSpPr>
        <p:spPr/>
        <p:txBody>
          <a:bodyPr>
            <a:normAutofit lnSpcReduction="10000"/>
          </a:bodyPr>
          <a:lstStyle/>
          <a:p>
            <a:endParaRPr lang="en-US" dirty="0"/>
          </a:p>
        </p:txBody>
      </p:sp>
      <p:cxnSp>
        <p:nvCxnSpPr>
          <p:cNvPr id="7" name="Straight Arrow Connector 6"/>
          <p:cNvCxnSpPr/>
          <p:nvPr/>
        </p:nvCxnSpPr>
        <p:spPr>
          <a:xfrm>
            <a:off x="428735" y="1655681"/>
            <a:ext cx="583096" cy="808383"/>
          </a:xfrm>
          <a:prstGeom prst="straightConnector1">
            <a:avLst/>
          </a:prstGeom>
          <a:ln w="3810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5410212" y="1788998"/>
            <a:ext cx="642730" cy="715616"/>
          </a:xfrm>
          <a:prstGeom prst="straightConnector1">
            <a:avLst/>
          </a:prstGeom>
          <a:ln w="3810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5765701" y="2461547"/>
            <a:ext cx="642730" cy="715616"/>
          </a:xfrm>
          <a:prstGeom prst="straightConnector1">
            <a:avLst/>
          </a:prstGeom>
          <a:ln w="3810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9994" y="2331545"/>
            <a:ext cx="580608" cy="761999"/>
          </a:xfrm>
          <a:prstGeom prst="straightConnector1">
            <a:avLst/>
          </a:prstGeom>
          <a:ln w="3810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40602" y="1408838"/>
            <a:ext cx="995680" cy="1076325"/>
          </a:xfrm>
          <a:prstGeom prst="rect">
            <a:avLst/>
          </a:prstGeom>
          <a:noFill/>
        </p:spPr>
        <p:txBody>
          <a:bodyPr wrap="none" rtlCol="0">
            <a:spAutoFit/>
          </a:bodyPr>
          <a:lstStyle/>
          <a:p>
            <a:r>
              <a:rPr lang="zh-CN" altLang="en-US" sz="3200" dirty="0">
                <a:latin typeface="Roboto Condensed" pitchFamily="2" charset="0"/>
                <a:ea typeface="宋体" panose="02010600030101010101" pitchFamily="2" charset="-122"/>
              </a:rPr>
              <a:t>吸水</a:t>
            </a:r>
            <a:endParaRPr lang="zh-CN" altLang="en-US" sz="3200" dirty="0">
              <a:latin typeface="Roboto Condensed" pitchFamily="2" charset="0"/>
              <a:ea typeface="宋体" panose="02010600030101010101" pitchFamily="2" charset="-122"/>
            </a:endParaRPr>
          </a:p>
          <a:p>
            <a:endParaRPr lang="zh-CN" altLang="en-US" sz="3200" dirty="0">
              <a:latin typeface="Roboto Condensed" pitchFamily="2" charset="0"/>
              <a:ea typeface="宋体" panose="02010600030101010101" pitchFamily="2" charset="-122"/>
            </a:endParaRPr>
          </a:p>
        </p:txBody>
      </p:sp>
      <p:cxnSp>
        <p:nvCxnSpPr>
          <p:cNvPr id="15" name="Straight Arrow Connector 14"/>
          <p:cNvCxnSpPr/>
          <p:nvPr/>
        </p:nvCxnSpPr>
        <p:spPr>
          <a:xfrm>
            <a:off x="5000735" y="2712544"/>
            <a:ext cx="834887" cy="2176668"/>
          </a:xfrm>
          <a:prstGeom prst="straightConnector1">
            <a:avLst/>
          </a:prstGeom>
          <a:ln w="3810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3726871" y="3656760"/>
            <a:ext cx="114630" cy="1943100"/>
          </a:xfrm>
          <a:prstGeom prst="straightConnector1">
            <a:avLst/>
          </a:prstGeom>
          <a:ln w="3810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856741" y="4115594"/>
            <a:ext cx="995680" cy="583565"/>
          </a:xfrm>
          <a:prstGeom prst="rect">
            <a:avLst/>
          </a:prstGeom>
          <a:noFill/>
        </p:spPr>
        <p:txBody>
          <a:bodyPr wrap="none" rtlCol="0">
            <a:spAutoFit/>
          </a:bodyPr>
          <a:lstStyle/>
          <a:p>
            <a:r>
              <a:rPr lang="zh-CN" altLang="en-US" sz="3200" dirty="0">
                <a:latin typeface="Roboto Condensed" pitchFamily="2" charset="0"/>
                <a:ea typeface="宋体" panose="02010600030101010101" pitchFamily="2" charset="-122"/>
              </a:rPr>
              <a:t>蔓延</a:t>
            </a:r>
            <a:endParaRPr lang="zh-CN" altLang="en-US" sz="3200" dirty="0">
              <a:latin typeface="Roboto Condensed" pitchFamily="2" charset="0"/>
              <a:ea typeface="宋体" panose="02010600030101010101" pitchFamily="2" charset="-122"/>
            </a:endParaRPr>
          </a:p>
        </p:txBody>
      </p:sp>
      <p:cxnSp>
        <p:nvCxnSpPr>
          <p:cNvPr id="27" name="Straight Arrow Connector 26"/>
          <p:cNvCxnSpPr/>
          <p:nvPr/>
        </p:nvCxnSpPr>
        <p:spPr>
          <a:xfrm flipH="1">
            <a:off x="8892780" y="2331545"/>
            <a:ext cx="1142222" cy="4137517"/>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9786061" y="4304437"/>
            <a:ext cx="995680" cy="583565"/>
          </a:xfrm>
          <a:prstGeom prst="rect">
            <a:avLst/>
          </a:prstGeom>
          <a:noFill/>
        </p:spPr>
        <p:txBody>
          <a:bodyPr wrap="none" rtlCol="0">
            <a:spAutoFit/>
          </a:bodyPr>
          <a:lstStyle/>
          <a:p>
            <a:r>
              <a:rPr lang="zh-CN" altLang="en-US" sz="3200" dirty="0">
                <a:solidFill>
                  <a:schemeClr val="tx1"/>
                </a:solidFill>
                <a:latin typeface="Roboto Condensed" pitchFamily="2" charset="0"/>
                <a:ea typeface="宋体" panose="02010600030101010101" pitchFamily="2" charset="-122"/>
              </a:rPr>
              <a:t>滴水</a:t>
            </a:r>
            <a:endParaRPr lang="zh-CN" altLang="en-US" sz="3200" dirty="0">
              <a:solidFill>
                <a:schemeClr val="tx1"/>
              </a:solidFill>
              <a:latin typeface="Roboto Condensed" pitchFamily="2" charset="0"/>
              <a:ea typeface="宋体" panose="02010600030101010101" pitchFamily="2" charset="-122"/>
            </a:endParaRPr>
          </a:p>
        </p:txBody>
      </p:sp>
      <p:cxnSp>
        <p:nvCxnSpPr>
          <p:cNvPr id="20" name="Straight Arrow Connector 19"/>
          <p:cNvCxnSpPr/>
          <p:nvPr/>
        </p:nvCxnSpPr>
        <p:spPr>
          <a:xfrm>
            <a:off x="10799966" y="2331545"/>
            <a:ext cx="733564" cy="374858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674693" y="2931182"/>
            <a:ext cx="26551" cy="3241018"/>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up)">
                                      <p:cBhvr>
                                        <p:cTn id="13" dur="500"/>
                                        <p:tgtEl>
                                          <p:spTgt spid="12"/>
                                        </p:tgtEl>
                                      </p:cBhvr>
                                    </p:animEffect>
                                  </p:childTnLst>
                                </p:cTn>
                              </p:par>
                              <p:par>
                                <p:cTn id="14" presetID="22" presetClass="entr" presetSubtype="1"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par>
                                <p:cTn id="17" presetID="22" presetClass="entr" presetSubtype="1"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up)">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up)">
                                      <p:cBhvr>
                                        <p:cTn id="24" dur="500"/>
                                        <p:tgtEl>
                                          <p:spTgt spid="21"/>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up)">
                                      <p:cBhvr>
                                        <p:cTn id="27" dur="500"/>
                                        <p:tgtEl>
                                          <p:spTgt spid="24"/>
                                        </p:tgtEl>
                                      </p:cBhvr>
                                    </p:animEffect>
                                  </p:childTnLst>
                                </p:cTn>
                              </p:par>
                              <p:par>
                                <p:cTn id="28" presetID="22" presetClass="entr" presetSubtype="1"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up)">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up)">
                                      <p:cBhvr>
                                        <p:cTn id="35" dur="500"/>
                                        <p:tgtEl>
                                          <p:spTgt spid="31"/>
                                        </p:tgtEl>
                                      </p:cBhvr>
                                    </p:animEffect>
                                  </p:childTnLst>
                                </p:cTn>
                              </p:par>
                              <p:par>
                                <p:cTn id="36" presetID="22" presetClass="entr" presetSubtype="1" fill="hold"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up)">
                                      <p:cBhvr>
                                        <p:cTn id="38" dur="500"/>
                                        <p:tgtEl>
                                          <p:spTgt spid="27"/>
                                        </p:tgtEl>
                                      </p:cBhvr>
                                    </p:animEffect>
                                  </p:childTnLst>
                                </p:cTn>
                              </p:par>
                              <p:par>
                                <p:cTn id="39" presetID="22" presetClass="entr" presetSubtype="1"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wipe(up)">
                                      <p:cBhvr>
                                        <p:cTn id="41" dur="500"/>
                                        <p:tgtEl>
                                          <p:spTgt spid="20"/>
                                        </p:tgtEl>
                                      </p:cBhvr>
                                    </p:animEffect>
                                  </p:childTnLst>
                                </p:cTn>
                              </p:par>
                              <p:par>
                                <p:cTn id="42" presetID="22" presetClass="entr" presetSubtype="1" fill="hold"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up)">
                                      <p:cBhvr>
                                        <p:cTn id="4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4" grpId="0"/>
      <p:bldP spid="3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dirty="0">
                <a:ea typeface="宋体" panose="02010600030101010101" pitchFamily="2" charset="-122"/>
              </a:rPr>
              <a:t>液体织物相互作用的方法</a:t>
            </a:r>
            <a:endParaRPr lang="zh-CN" dirty="0">
              <a:ea typeface="宋体" panose="02010600030101010101" pitchFamily="2" charset="-122"/>
            </a:endParaRPr>
          </a:p>
        </p:txBody>
      </p:sp>
      <p:sp>
        <p:nvSpPr>
          <p:cNvPr id="3" name="Content Placeholder 2"/>
          <p:cNvSpPr>
            <a:spLocks noGrp="1"/>
          </p:cNvSpPr>
          <p:nvPr>
            <p:ph idx="1"/>
          </p:nvPr>
        </p:nvSpPr>
        <p:spPr>
          <a:xfrm>
            <a:off x="1261872" y="2188029"/>
            <a:ext cx="8595360" cy="3992108"/>
          </a:xfrm>
        </p:spPr>
        <p:txBody>
          <a:bodyPr>
            <a:normAutofit/>
          </a:bodyPr>
          <a:lstStyle/>
          <a:p>
            <a:pPr>
              <a:lnSpc>
                <a:spcPct val="200000"/>
              </a:lnSpc>
            </a:pPr>
            <a:r>
              <a:rPr sz="2800" dirty="0"/>
              <a:t>双向耦合的原则性模型</a:t>
            </a:r>
            <a:endParaRPr sz="2800" dirty="0"/>
          </a:p>
          <a:p>
            <a:pPr>
              <a:lnSpc>
                <a:spcPct val="200000"/>
              </a:lnSpc>
            </a:pPr>
            <a:r>
              <a:rPr sz="2800" dirty="0"/>
              <a:t>湿织物的统一物理</a:t>
            </a:r>
            <a:r>
              <a:rPr lang="zh-CN" sz="2800" dirty="0">
                <a:ea typeface="宋体" panose="02010600030101010101" pitchFamily="2" charset="-122"/>
              </a:rPr>
              <a:t>模型</a:t>
            </a:r>
            <a:endParaRPr sz="2800" dirty="0"/>
          </a:p>
          <a:p>
            <a:pPr>
              <a:lnSpc>
                <a:spcPct val="200000"/>
              </a:lnSpc>
            </a:pPr>
            <a:r>
              <a:rPr sz="2800" dirty="0"/>
              <a:t>一种高效的液织物混合物数值求解器</a:t>
            </a:r>
            <a:endParaRPr sz="2800" dirty="0"/>
          </a:p>
        </p:txBody>
      </p:sp>
      <p:sp>
        <p:nvSpPr>
          <p:cNvPr id="4" name="Slide Number Placeholder 3"/>
          <p:cNvSpPr>
            <a:spLocks noGrp="1"/>
          </p:cNvSpPr>
          <p:nvPr>
            <p:ph type="sldNum" sz="quarter" idx="12"/>
          </p:nvPr>
        </p:nvSpPr>
        <p:spPr/>
        <p:txBody>
          <a:bodyPr>
            <a:normAutofit lnSpcReduction="10000"/>
          </a:body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a:spLocks noGrp="1" noRot="1" noChangeAspect="1" noMove="1" noResize="1" noEditPoints="1" noAdjustHandles="1" noChangeArrowheads="1" noChangeShapeType="1" noTextEdit="1"/>
          </p:cNvSpPr>
          <p:nvPr/>
        </p:nvSpPr>
        <p:spPr>
          <a:xfrm>
            <a:off x="1286931" y="0"/>
            <a:ext cx="1000590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a:xfrm>
            <a:off x="4212971" y="367982"/>
            <a:ext cx="6293104" cy="4113667"/>
          </a:xfrm>
        </p:spPr>
        <p:txBody>
          <a:bodyPr vert="horz" lIns="91440" tIns="45720" rIns="91440" bIns="45720" rtlCol="0" anchor="b">
            <a:normAutofit/>
          </a:bodyPr>
          <a:lstStyle/>
          <a:p>
            <a:pPr>
              <a:spcAft>
                <a:spcPts val="600"/>
              </a:spcAft>
            </a:pPr>
            <a:r>
              <a:rPr lang="zh-CN" altLang="en-US" sz="5400" dirty="0">
                <a:solidFill>
                  <a:srgbClr val="FFFFFF"/>
                </a:solidFill>
                <a:ea typeface="宋体" panose="02010600030101010101" pitchFamily="2" charset="-122"/>
                <a:cs typeface="+mj-cs"/>
                <a:sym typeface="Arial" panose="020B0604020202020204"/>
              </a:rPr>
              <a:t>作为连续介质的织物</a:t>
            </a:r>
            <a:endParaRPr lang="zh-CN" altLang="en-US" sz="5400" dirty="0">
              <a:solidFill>
                <a:srgbClr val="FFFFFF"/>
              </a:solidFill>
              <a:ea typeface="宋体" panose="02010600030101010101" pitchFamily="2" charset="-122"/>
              <a:cs typeface="+mj-cs"/>
              <a:sym typeface="Arial" panose="020B0604020202020204"/>
            </a:endParaRPr>
          </a:p>
        </p:txBody>
      </p:sp>
      <p:sp>
        <p:nvSpPr>
          <p:cNvPr id="14" name="Rectangle 13"/>
          <p:cNvSpPr>
            <a:spLocks noGrp="1" noRot="1" noChangeAspect="1" noMove="1" noResize="1" noEditPoints="1" noAdjustHandles="1" noChangeArrowheads="1" noChangeShapeType="1" noTextEdit="1"/>
          </p:cNvSpPr>
          <p:nvPr/>
        </p:nvSpPr>
        <p:spPr>
          <a:xfrm>
            <a:off x="0" y="-2812"/>
            <a:ext cx="4059079" cy="6860812"/>
          </a:xfrm>
          <a:prstGeom prst="rect">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1292840" y="6172200"/>
            <a:ext cx="914400" cy="593725"/>
          </a:xfrm>
        </p:spPr>
        <p:txBody>
          <a:bodyPr vert="horz" lIns="45720" tIns="45720" rIns="45720" bIns="45720" rtlCol="0" anchor="ctr">
            <a:normAutofit/>
          </a:bodyPr>
          <a:lstStyle/>
          <a:p>
            <a:pPr defTabSz="457200" hangingPunct="1">
              <a:lnSpc>
                <a:spcPct val="90000"/>
              </a:lnSpc>
              <a:spcAft>
                <a:spcPts val="600"/>
              </a:spcAft>
            </a:pPr>
            <a:endParaRPr lang="en-US" kern="1200" dirty="0">
              <a:solidFill>
                <a:schemeClr val="tx1">
                  <a:lumMod val="65000"/>
                </a:schemeClr>
              </a:solidFill>
              <a:latin typeface="+mn-lt"/>
              <a:ea typeface="+mn-ea"/>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ormAutofit lnSpcReduction="10000"/>
          </a:bodyPr>
          <a:lstStyle/>
          <a:p>
            <a:endParaRPr lang="en-US" dirty="0"/>
          </a:p>
        </p:txBody>
      </p:sp>
      <p:pic>
        <p:nvPicPr>
          <p:cNvPr id="6" name="Content Placeholder 18"/>
          <p:cNvPicPr>
            <a:picLocks noChangeAspect="1"/>
          </p:cNvPicPr>
          <p:nvPr/>
        </p:nvPicPr>
        <p:blipFill rotWithShape="1">
          <a:blip r:embed="rId1">
            <a:extLst>
              <a:ext uri="{28A0092B-C50C-407E-A947-70E740481C1C}">
                <a14:useLocalDpi xmlns:a14="http://schemas.microsoft.com/office/drawing/2010/main" val="0"/>
              </a:ext>
            </a:extLst>
          </a:blip>
          <a:srcRect l="33583" b="170"/>
          <a:stretch>
            <a:fillRect/>
          </a:stretch>
        </p:blipFill>
        <p:spPr>
          <a:xfrm>
            <a:off x="4205516" y="1708831"/>
            <a:ext cx="3204232" cy="3210841"/>
          </a:xfrm>
          <a:prstGeom prst="rect">
            <a:avLst/>
          </a:prstGeom>
        </p:spPr>
      </p:pic>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 t="4599" r="60447"/>
          <a:stretch>
            <a:fillRect/>
          </a:stretch>
        </p:blipFill>
        <p:spPr>
          <a:xfrm>
            <a:off x="645886" y="1708831"/>
            <a:ext cx="3207657" cy="3210841"/>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1721" y="1698028"/>
            <a:ext cx="3251200" cy="322164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ormAutofit lnSpcReduction="10000"/>
          </a:bodyPr>
          <a:lstStyle/>
          <a:p>
            <a:fld id="{4FAB73BC-B049-4115-A692-8D63A059BFB8}" type="slidenum">
              <a:rPr lang="en-US" smtClean="0"/>
            </a:fld>
            <a:endParaRPr lang="en-US" dirty="0"/>
          </a:p>
        </p:txBody>
      </p:sp>
      <p:pic>
        <p:nvPicPr>
          <p:cNvPr id="6" name="Content Placeholder 18"/>
          <p:cNvPicPr>
            <a:picLocks noChangeAspect="1"/>
          </p:cNvPicPr>
          <p:nvPr/>
        </p:nvPicPr>
        <p:blipFill rotWithShape="1">
          <a:blip r:embed="rId1">
            <a:extLst>
              <a:ext uri="{28A0092B-C50C-407E-A947-70E740481C1C}">
                <a14:useLocalDpi xmlns:a14="http://schemas.microsoft.com/office/drawing/2010/main" val="0"/>
              </a:ext>
            </a:extLst>
          </a:blip>
          <a:srcRect l="33583" b="170"/>
          <a:stretch>
            <a:fillRect/>
          </a:stretch>
        </p:blipFill>
        <p:spPr>
          <a:xfrm>
            <a:off x="4249058" y="293689"/>
            <a:ext cx="3204232" cy="3210841"/>
          </a:xfrm>
          <a:prstGeom prst="rect">
            <a:avLst/>
          </a:prstGeom>
        </p:spPr>
      </p:pic>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 t="4599" r="60447"/>
          <a:stretch>
            <a:fillRect/>
          </a:stretch>
        </p:blipFill>
        <p:spPr>
          <a:xfrm>
            <a:off x="689428" y="293689"/>
            <a:ext cx="3207657" cy="3210841"/>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5263" y="282886"/>
            <a:ext cx="3251200" cy="3221644"/>
          </a:xfrm>
          <a:prstGeom prst="rect">
            <a:avLst/>
          </a:prstGeom>
        </p:spPr>
      </p:pic>
      <p:sp>
        <p:nvSpPr>
          <p:cNvPr id="9" name="TextBox 8"/>
          <p:cNvSpPr txBox="1"/>
          <p:nvPr/>
        </p:nvSpPr>
        <p:spPr>
          <a:xfrm>
            <a:off x="760781" y="6099058"/>
            <a:ext cx="2240280" cy="368300"/>
          </a:xfrm>
          <a:prstGeom prst="rect">
            <a:avLst/>
          </a:prstGeom>
          <a:noFill/>
        </p:spPr>
        <p:txBody>
          <a:bodyPr wrap="none" rtlCol="0">
            <a:spAutoFit/>
          </a:bodyPr>
          <a:lstStyle/>
          <a:p>
            <a:r>
              <a:rPr lang="zh-CN" altLang="en-US" dirty="0">
                <a:solidFill>
                  <a:schemeClr val="tx1"/>
                </a:solidFill>
                <a:latin typeface="Roboto" pitchFamily="2" charset="0"/>
                <a:ea typeface="宋体" panose="02010600030101010101" pitchFamily="2" charset="-122"/>
              </a:rPr>
              <a:t>作为表面的织物模型</a:t>
            </a:r>
            <a:endParaRPr lang="zh-CN" altLang="en-US" dirty="0">
              <a:solidFill>
                <a:schemeClr val="tx1"/>
              </a:solidFill>
              <a:latin typeface="Roboto" pitchFamily="2" charset="0"/>
              <a:ea typeface="宋体" panose="02010600030101010101" pitchFamily="2" charset="-122"/>
            </a:endParaRPr>
          </a:p>
        </p:txBody>
      </p:sp>
      <p:sp>
        <p:nvSpPr>
          <p:cNvPr id="11" name="TextBox 10"/>
          <p:cNvSpPr txBox="1"/>
          <p:nvPr/>
        </p:nvSpPr>
        <p:spPr>
          <a:xfrm>
            <a:off x="4498978" y="6099095"/>
            <a:ext cx="1783080" cy="368300"/>
          </a:xfrm>
          <a:prstGeom prst="rect">
            <a:avLst/>
          </a:prstGeom>
          <a:noFill/>
        </p:spPr>
        <p:txBody>
          <a:bodyPr wrap="none" rtlCol="0">
            <a:spAutoFit/>
          </a:bodyPr>
          <a:lstStyle/>
          <a:p>
            <a:r>
              <a:rPr lang="zh-CN" altLang="en-US" dirty="0">
                <a:solidFill>
                  <a:schemeClr val="tx1"/>
                </a:solidFill>
                <a:latin typeface="Roboto" pitchFamily="2" charset="0"/>
                <a:ea typeface="宋体" panose="02010600030101010101" pitchFamily="2" charset="-122"/>
              </a:rPr>
              <a:t>单纱线织物模型</a:t>
            </a:r>
            <a:endParaRPr lang="zh-CN" altLang="en-US" dirty="0">
              <a:solidFill>
                <a:schemeClr val="tx1"/>
              </a:solidFill>
              <a:latin typeface="Roboto" pitchFamily="2" charset="0"/>
              <a:ea typeface="宋体" panose="02010600030101010101" pitchFamily="2" charset="-122"/>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596" y="4107919"/>
            <a:ext cx="3191430" cy="1795179"/>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6816" y="3822746"/>
            <a:ext cx="4046776" cy="2276312"/>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85579" y="3911286"/>
            <a:ext cx="3890567" cy="2188444"/>
          </a:xfrm>
          <a:prstGeom prst="rect">
            <a:avLst/>
          </a:prstGeom>
        </p:spPr>
      </p:pic>
      <p:sp>
        <p:nvSpPr>
          <p:cNvPr id="16" name="TextBox 15"/>
          <p:cNvSpPr txBox="1"/>
          <p:nvPr/>
        </p:nvSpPr>
        <p:spPr>
          <a:xfrm>
            <a:off x="8260599" y="6099730"/>
            <a:ext cx="1783080" cy="368300"/>
          </a:xfrm>
          <a:prstGeom prst="rect">
            <a:avLst/>
          </a:prstGeom>
          <a:noFill/>
        </p:spPr>
        <p:txBody>
          <a:bodyPr wrap="none" rtlCol="0">
            <a:spAutoFit/>
          </a:bodyPr>
          <a:lstStyle/>
          <a:p>
            <a:r>
              <a:rPr lang="zh-CN" altLang="en-US" dirty="0">
                <a:solidFill>
                  <a:schemeClr val="tx1"/>
                </a:solidFill>
                <a:latin typeface="Roboto" pitchFamily="2" charset="0"/>
                <a:ea typeface="宋体" panose="02010600030101010101" pitchFamily="2" charset="-122"/>
              </a:rPr>
              <a:t>单纤维织物模型</a:t>
            </a:r>
            <a:endParaRPr lang="zh-CN" altLang="en-US" dirty="0">
              <a:solidFill>
                <a:schemeClr val="tx1"/>
              </a:solidFill>
              <a:latin typeface="Roboto" pitchFamily="2" charset="0"/>
              <a:ea typeface="宋体" panose="02010600030101010101" pitchFamily="2" charset="-122"/>
            </a:endParaRPr>
          </a:p>
        </p:txBody>
      </p:sp>
    </p:spTree>
  </p:cSld>
  <p:clrMapOvr>
    <a:masterClrMapping/>
  </p:clrMapOvr>
  <p:transition>
    <p:spli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40923" y="1717887"/>
            <a:ext cx="10001247" cy="3333749"/>
          </a:xfrm>
          <a:prstGeom prst="rect">
            <a:avLst/>
          </a:prstGeom>
        </p:spPr>
      </p:pic>
      <p:sp>
        <p:nvSpPr>
          <p:cNvPr id="15" name="Slide Number Placeholder 14"/>
          <p:cNvSpPr>
            <a:spLocks noGrp="1"/>
          </p:cNvSpPr>
          <p:nvPr>
            <p:ph type="sldNum" sz="quarter" idx="12"/>
          </p:nvPr>
        </p:nvSpPr>
        <p:spPr/>
        <p:txBody>
          <a:bodyPr vert="horz" lIns="45720" tIns="45720" rIns="45720" bIns="45720" rtlCol="0" anchor="ctr">
            <a:normAutofit lnSpcReduction="10000"/>
          </a:bodyPr>
          <a:lstStyle/>
          <a:p>
            <a:fld id="{4FAB73BC-B049-4115-A692-8D63A059BFB8}" type="slidenum">
              <a:rPr lang="en-US"/>
            </a:fld>
            <a:endParaRPr lang="en-US" dirty="0"/>
          </a:p>
        </p:txBody>
      </p:sp>
      <p:sp>
        <p:nvSpPr>
          <p:cNvPr id="4" name="Title 3"/>
          <p:cNvSpPr>
            <a:spLocks noGrp="1"/>
          </p:cNvSpPr>
          <p:nvPr>
            <p:ph type="title" idx="4294967295"/>
          </p:nvPr>
        </p:nvSpPr>
        <p:spPr>
          <a:xfrm>
            <a:off x="840923" y="392324"/>
            <a:ext cx="9691687" cy="1325563"/>
          </a:xfrm>
        </p:spPr>
        <p:txBody>
          <a:bodyPr/>
          <a:lstStyle/>
          <a:p>
            <a:r>
              <a:rPr lang="en-US" dirty="0"/>
              <a:t>作为连续介质的织物</a:t>
            </a:r>
            <a:r>
              <a:rPr lang="zh-CN" altLang="en-US" dirty="0">
                <a:ea typeface="宋体" panose="02010600030101010101" pitchFamily="2" charset="-122"/>
              </a:rPr>
              <a:t>模型</a:t>
            </a:r>
            <a:endParaRPr lang="zh-CN" altLang="en-US" dirty="0">
              <a:ea typeface="宋体" panose="02010600030101010101" pitchFamily="2" charset="-122"/>
            </a:endParaRPr>
          </a:p>
        </p:txBody>
      </p:sp>
      <p:cxnSp>
        <p:nvCxnSpPr>
          <p:cNvPr id="8" name="Straight Arrow Connector 7"/>
          <p:cNvCxnSpPr/>
          <p:nvPr/>
        </p:nvCxnSpPr>
        <p:spPr>
          <a:xfrm>
            <a:off x="967958" y="5282837"/>
            <a:ext cx="9612956" cy="0"/>
          </a:xfrm>
          <a:prstGeom prst="straightConnector1">
            <a:avLst/>
          </a:prstGeom>
          <a:ln w="762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p:cNvSpPr txBox="1"/>
              <p:nvPr/>
            </p:nvSpPr>
            <p:spPr>
              <a:xfrm>
                <a:off x="3058886" y="5423092"/>
                <a:ext cx="4599529" cy="95410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u="none" strike="noStrike" kern="1200" cap="none" spc="0" normalizeH="0" baseline="0" noProof="0" dirty="0">
                    <a:ln>
                      <a:noFill/>
                    </a:ln>
                    <a:solidFill>
                      <a:srgbClr val="000000"/>
                    </a:solidFill>
                    <a:effectLst/>
                    <a:uLnTx/>
                    <a:uFillTx/>
                    <a:latin typeface="Roboto Condensed" pitchFamily="2" charset="0"/>
                    <a:ea typeface="Roboto Condensed" pitchFamily="2" charset="0"/>
                    <a:cs typeface="Lato" panose="020F0502020204030203" pitchFamily="34" charset="0"/>
                  </a:rPr>
                  <a:t>Higher </a:t>
                </a:r>
                <a:r>
                  <a:rPr kumimoji="0" lang="en-US" sz="2800" b="1" u="none" strike="noStrike" kern="1200" cap="none" spc="0" normalizeH="0" baseline="0" noProof="0" dirty="0">
                    <a:ln>
                      <a:noFill/>
                    </a:ln>
                    <a:solidFill>
                      <a:srgbClr val="000000"/>
                    </a:solidFill>
                    <a:effectLst/>
                    <a:uLnTx/>
                    <a:uFillTx/>
                    <a:latin typeface="Roboto Condensed" pitchFamily="2" charset="0"/>
                    <a:ea typeface="Roboto Condensed" pitchFamily="2" charset="0"/>
                    <a:cs typeface="Lato" panose="020F0502020204030203" pitchFamily="34" charset="0"/>
                  </a:rPr>
                  <a:t>Solid Volume Fraction</a:t>
                </a:r>
                <a:r>
                  <a:rPr kumimoji="0" lang="zh-CN" altLang="en-US" sz="2800" u="none" strike="noStrike" kern="1200" cap="none" spc="0" normalizeH="0" baseline="0" noProof="0" dirty="0">
                    <a:ln>
                      <a:noFill/>
                    </a:ln>
                    <a:solidFill>
                      <a:srgbClr val="000000"/>
                    </a:solidFill>
                    <a:effectLst/>
                    <a:uLnTx/>
                    <a:uFillTx/>
                    <a:latin typeface="Roboto Condensed" pitchFamily="2" charset="0"/>
                    <a:ea typeface="Lato" panose="020F0502020204030203" pitchFamily="34" charset="0"/>
                    <a:cs typeface="Lato" panose="020F0502020204030203" pitchFamily="34" charset="0"/>
                  </a:rPr>
                  <a:t> </a:t>
                </a:r>
                <a14:m>
                  <m:oMath xmlns:m="http://schemas.openxmlformats.org/officeDocument/2006/math">
                    <m:r>
                      <m:rPr>
                        <m:sty m:val="p"/>
                      </m:rPr>
                      <a:rPr kumimoji="0" lang="en-US" altLang="zh-CN" sz="2800" b="0" i="0" u="none" strike="noStrike" kern="1200" cap="none" spc="0" normalizeH="0" baseline="0" noProof="0" smtClean="0">
                        <a:ln>
                          <a:noFill/>
                        </a:ln>
                        <a:solidFill>
                          <a:srgbClr val="000000"/>
                        </a:solidFill>
                        <a:effectLst/>
                        <a:uLnTx/>
                        <a:uFillTx/>
                        <a:latin typeface="Cambria Math" panose="02040503050406030204" pitchFamily="18" charset="0"/>
                        <a:ea typeface="Lato" panose="020F0502020204030203" pitchFamily="34" charset="0"/>
                        <a:cs typeface="Lato" panose="020F0502020204030203" pitchFamily="34" charset="0"/>
                      </a:rPr>
                      <m:t>ϕ</m:t>
                    </m:r>
                  </m:oMath>
                </a14:m>
                <a:endParaRPr kumimoji="0" lang="en-US" sz="2800" u="none" strike="noStrike" kern="1200" cap="none" spc="0" normalizeH="0" baseline="0" noProof="0" dirty="0">
                  <a:ln>
                    <a:noFill/>
                  </a:ln>
                  <a:solidFill>
                    <a:srgbClr val="000000"/>
                  </a:solidFill>
                  <a:effectLst/>
                  <a:uLnTx/>
                  <a:uFillTx/>
                  <a:latin typeface="Roboto Condensed" pitchFamily="2" charset="0"/>
                  <a:ea typeface="Roboto Condensed" pitchFamily="2" charset="0"/>
                  <a:cs typeface="Lato" panose="020F0502020204030203"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u="none" strike="noStrike" kern="1200" cap="none" spc="0" normalizeH="0" baseline="0" noProof="0" dirty="0">
                    <a:ln>
                      <a:noFill/>
                    </a:ln>
                    <a:solidFill>
                      <a:srgbClr val="000000"/>
                    </a:solidFill>
                    <a:effectLst/>
                    <a:uLnTx/>
                    <a:uFillTx/>
                    <a:latin typeface="Roboto Condensed" pitchFamily="2" charset="0"/>
                    <a:ea typeface="Roboto Condensed" pitchFamily="2" charset="0"/>
                    <a:cs typeface="Lato" panose="020F0502020204030203" pitchFamily="34" charset="0"/>
                  </a:rPr>
                  <a:t>Lower </a:t>
                </a:r>
                <a:r>
                  <a:rPr kumimoji="0" lang="en-US" sz="2800" b="1" u="none" strike="noStrike" kern="1200" cap="none" spc="0" normalizeH="0" baseline="0" noProof="0" dirty="0">
                    <a:ln>
                      <a:noFill/>
                    </a:ln>
                    <a:solidFill>
                      <a:srgbClr val="000000"/>
                    </a:solidFill>
                    <a:effectLst/>
                    <a:uLnTx/>
                    <a:uFillTx/>
                    <a:latin typeface="Roboto Condensed" pitchFamily="2" charset="0"/>
                    <a:ea typeface="Roboto Condensed" pitchFamily="2" charset="0"/>
                    <a:cs typeface="Lato" panose="020F0502020204030203" pitchFamily="34" charset="0"/>
                  </a:rPr>
                  <a:t>Porosity</a:t>
                </a:r>
                <a:r>
                  <a:rPr kumimoji="0" lang="zh-CN" altLang="en-US" sz="2800" u="none" strike="noStrike" kern="1200" cap="none" spc="0" normalizeH="0" baseline="0" noProof="0" dirty="0">
                    <a:ln>
                      <a:noFill/>
                    </a:ln>
                    <a:solidFill>
                      <a:srgbClr val="000000"/>
                    </a:solidFill>
                    <a:effectLst/>
                    <a:uLnTx/>
                    <a:uFillTx/>
                    <a:latin typeface="Roboto Condensed" pitchFamily="2" charset="0"/>
                    <a:ea typeface="Lato" panose="020F0502020204030203" pitchFamily="34" charset="0"/>
                    <a:cs typeface="Lato" panose="020F0502020204030203" pitchFamily="34" charset="0"/>
                  </a:rPr>
                  <a:t> </a:t>
                </a:r>
                <a14:m>
                  <m:oMath xmlns:m="http://schemas.openxmlformats.org/officeDocument/2006/math">
                    <m:d>
                      <m:dPr>
                        <m:ctrlPr>
                          <a:rPr kumimoji="0" lang="en-US" altLang="zh-CN" sz="2800" i="1" u="none" strike="noStrike" kern="1200" cap="none" spc="0" normalizeH="0" baseline="0" noProof="0" smtClean="0">
                            <a:ln>
                              <a:noFill/>
                            </a:ln>
                            <a:solidFill>
                              <a:srgbClr val="000000"/>
                            </a:solidFill>
                            <a:effectLst/>
                            <a:uLnTx/>
                            <a:uFillTx/>
                            <a:latin typeface="Cambria Math" panose="02040503050406030204" pitchFamily="18" charset="0"/>
                            <a:ea typeface="Lato" panose="020F0502020204030203" pitchFamily="34" charset="0"/>
                            <a:cs typeface="Lato" panose="020F0502020204030203" pitchFamily="34" charset="0"/>
                          </a:rPr>
                        </m:ctrlPr>
                      </m:dPr>
                      <m:e>
                        <m:r>
                          <a:rPr kumimoji="0" lang="en-US" altLang="zh-CN" sz="2800" b="0" i="0" u="none" strike="noStrike" kern="1200" cap="none" spc="0" normalizeH="0" baseline="0" noProof="0" smtClean="0">
                            <a:ln>
                              <a:noFill/>
                            </a:ln>
                            <a:solidFill>
                              <a:srgbClr val="000000"/>
                            </a:solidFill>
                            <a:effectLst/>
                            <a:uLnTx/>
                            <a:uFillTx/>
                            <a:latin typeface="Cambria Math" panose="02040503050406030204" pitchFamily="18" charset="0"/>
                            <a:ea typeface="Lato" panose="020F0502020204030203" pitchFamily="34" charset="0"/>
                            <a:cs typeface="Lato" panose="020F0502020204030203" pitchFamily="34" charset="0"/>
                          </a:rPr>
                          <m:t>1−</m:t>
                        </m:r>
                        <m:r>
                          <m:rPr>
                            <m:sty m:val="p"/>
                          </m:rPr>
                          <a:rPr kumimoji="0" lang="en-US" altLang="zh-CN" sz="2800" b="0" i="0" u="none" strike="noStrike" kern="1200" cap="none" spc="0" normalizeH="0" baseline="0" noProof="0" smtClean="0">
                            <a:ln>
                              <a:noFill/>
                            </a:ln>
                            <a:solidFill>
                              <a:srgbClr val="000000"/>
                            </a:solidFill>
                            <a:effectLst/>
                            <a:uLnTx/>
                            <a:uFillTx/>
                            <a:latin typeface="Cambria Math" panose="02040503050406030204" pitchFamily="18" charset="0"/>
                            <a:ea typeface="Lato" panose="020F0502020204030203" pitchFamily="34" charset="0"/>
                            <a:cs typeface="Lato" panose="020F0502020204030203" pitchFamily="34" charset="0"/>
                          </a:rPr>
                          <m:t>ϕ</m:t>
                        </m:r>
                      </m:e>
                    </m:d>
                  </m:oMath>
                </a14:m>
                <a:endParaRPr kumimoji="0" lang="en-US" sz="2800" u="none" strike="noStrike" kern="1200" cap="none" spc="0" normalizeH="0" baseline="0" noProof="0" dirty="0">
                  <a:ln>
                    <a:noFill/>
                  </a:ln>
                  <a:solidFill>
                    <a:srgbClr val="000000"/>
                  </a:solidFill>
                  <a:effectLst/>
                  <a:uLnTx/>
                  <a:uFillTx/>
                  <a:latin typeface="Roboto Condensed" pitchFamily="2" charset="0"/>
                  <a:ea typeface="Roboto Condensed" pitchFamily="2" charset="0"/>
                  <a:cs typeface="Lato" panose="020F0502020204030203" pitchFamily="34" charset="0"/>
                </a:endParaRPr>
              </a:p>
            </p:txBody>
          </p:sp>
        </mc:Choice>
        <mc:Fallback>
          <p:sp>
            <p:nvSpPr>
              <p:cNvPr id="9" name="TextBox 8"/>
              <p:cNvSpPr txBox="1">
                <a:spLocks noRot="1" noChangeAspect="1" noMove="1" noResize="1" noEditPoints="1" noAdjustHandles="1" noChangeArrowheads="1" noChangeShapeType="1" noTextEdit="1"/>
              </p:cNvSpPr>
              <p:nvPr/>
            </p:nvSpPr>
            <p:spPr>
              <a:xfrm>
                <a:off x="3058886" y="5423092"/>
                <a:ext cx="4599529" cy="954107"/>
              </a:xfrm>
              <a:prstGeom prst="rect">
                <a:avLst/>
              </a:prstGeom>
              <a:blipFill rotWithShape="1">
                <a:blip r:embed="rId2"/>
                <a:stretch>
                  <a:fillRect l="-2755" t="-6579" r="-1102" b="-17105"/>
                </a:stretch>
              </a:blipFill>
            </p:spPr>
            <p:txBody>
              <a:bodyPr/>
              <a:lstStyle/>
              <a:p>
                <a:r>
                  <a:rPr lang="en-US">
                    <a:noFill/>
                  </a:rPr>
                  <a:t> </a:t>
                </a:r>
                <a:endParaRPr lang="en-US">
                  <a:noFill/>
                </a:endParaRPr>
              </a:p>
            </p:txBody>
          </p:sp>
        </mc:Fallback>
      </mc:AlternateContent>
      <p:sp>
        <p:nvSpPr>
          <p:cNvPr id="10" name="TextBox 9"/>
          <p:cNvSpPr txBox="1"/>
          <p:nvPr/>
        </p:nvSpPr>
        <p:spPr>
          <a:xfrm>
            <a:off x="2527426" y="4660098"/>
            <a:ext cx="309880" cy="460375"/>
          </a:xfrm>
          <a:prstGeom prst="rect">
            <a:avLst/>
          </a:prstGeom>
          <a:noFill/>
        </p:spPr>
        <p:txBody>
          <a:bodyPr wrap="none" rtlCol="0">
            <a:spAutoFit/>
          </a:bodyPr>
          <a:lstStyle/>
          <a:p>
            <a:endParaRPr lang="en-US" sz="2400" dirty="0">
              <a:solidFill>
                <a:schemeClr val="tx1"/>
              </a:solidFill>
              <a:latin typeface="Roboto Condensed" pitchFamily="2" charset="0"/>
              <a:ea typeface="Roboto Condensed" pitchFamily="2" charset="0"/>
            </a:endParaRPr>
          </a:p>
        </p:txBody>
      </p:sp>
      <p:grpSp>
        <p:nvGrpSpPr>
          <p:cNvPr id="35" name="Group 34"/>
          <p:cNvGrpSpPr/>
          <p:nvPr/>
        </p:nvGrpSpPr>
        <p:grpSpPr>
          <a:xfrm>
            <a:off x="914400" y="1796510"/>
            <a:ext cx="9864407" cy="3056843"/>
            <a:chOff x="914400" y="1796510"/>
            <a:chExt cx="9864407" cy="3056843"/>
          </a:xfrm>
        </p:grpSpPr>
        <p:grpSp>
          <p:nvGrpSpPr>
            <p:cNvPr id="20" name="Group 19"/>
            <p:cNvGrpSpPr/>
            <p:nvPr/>
          </p:nvGrpSpPr>
          <p:grpSpPr>
            <a:xfrm>
              <a:off x="914400" y="1796510"/>
              <a:ext cx="3216386" cy="3056843"/>
              <a:chOff x="914400" y="1790434"/>
              <a:chExt cx="3222780" cy="3062920"/>
            </a:xfrm>
          </p:grpSpPr>
          <p:sp>
            <p:nvSpPr>
              <p:cNvPr id="5" name="Freeform 4"/>
              <p:cNvSpPr/>
              <p:nvPr/>
            </p:nvSpPr>
            <p:spPr>
              <a:xfrm>
                <a:off x="914400" y="1790434"/>
                <a:ext cx="3222780" cy="2640889"/>
              </a:xfrm>
              <a:custGeom>
                <a:avLst/>
                <a:gdLst>
                  <a:gd name="connsiteX0" fmla="*/ 0 w 3222780"/>
                  <a:gd name="connsiteY0" fmla="*/ 1003921 h 2640889"/>
                  <a:gd name="connsiteX1" fmla="*/ 1739278 w 3222780"/>
                  <a:gd name="connsiteY1" fmla="*/ 0 h 2640889"/>
                  <a:gd name="connsiteX2" fmla="*/ 3222780 w 3222780"/>
                  <a:gd name="connsiteY2" fmla="*/ 1285275 h 2640889"/>
                  <a:gd name="connsiteX3" fmla="*/ 1393980 w 3222780"/>
                  <a:gd name="connsiteY3" fmla="*/ 2640889 h 2640889"/>
                  <a:gd name="connsiteX4" fmla="*/ 0 w 3222780"/>
                  <a:gd name="connsiteY4" fmla="*/ 1003921 h 2640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2780" h="2640889">
                    <a:moveTo>
                      <a:pt x="0" y="1003921"/>
                    </a:moveTo>
                    <a:lnTo>
                      <a:pt x="1739278" y="0"/>
                    </a:lnTo>
                    <a:lnTo>
                      <a:pt x="3222780" y="1285275"/>
                    </a:lnTo>
                    <a:lnTo>
                      <a:pt x="1393980" y="2640889"/>
                    </a:lnTo>
                    <a:lnTo>
                      <a:pt x="0" y="1003921"/>
                    </a:lnTo>
                    <a:close/>
                  </a:path>
                </a:pathLst>
              </a:custGeom>
              <a:noFill/>
              <a:ln w="38100">
                <a:solidFill>
                  <a:srgbClr val="FF0000"/>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en-US" sz="9600" b="0" i="0" u="none" strike="noStrike" cap="none" spc="0" normalizeH="0" baseline="0" dirty="0">
                  <a:ln>
                    <a:noFill/>
                  </a:ln>
                  <a:solidFill>
                    <a:schemeClr val="bg1"/>
                  </a:solidFill>
                  <a:effectLst/>
                  <a:uFillTx/>
                  <a:latin typeface="+mj-lt"/>
                  <a:ea typeface="+mj-ea"/>
                  <a:cs typeface="+mj-cs"/>
                  <a:sym typeface="Arial" panose="020B0604020202020204"/>
                </a:endParaRPr>
              </a:p>
            </p:txBody>
          </p:sp>
          <p:sp>
            <p:nvSpPr>
              <p:cNvPr id="11" name="Freeform 10"/>
              <p:cNvSpPr/>
              <p:nvPr/>
            </p:nvSpPr>
            <p:spPr>
              <a:xfrm>
                <a:off x="1087049" y="2365930"/>
                <a:ext cx="2877482" cy="2481029"/>
              </a:xfrm>
              <a:custGeom>
                <a:avLst/>
                <a:gdLst>
                  <a:gd name="connsiteX0" fmla="*/ 0 w 2877482"/>
                  <a:gd name="connsiteY0" fmla="*/ 959161 h 2481029"/>
                  <a:gd name="connsiteX1" fmla="*/ 1541052 w 2877482"/>
                  <a:gd name="connsiteY1" fmla="*/ 0 h 2481029"/>
                  <a:gd name="connsiteX2" fmla="*/ 2877482 w 2877482"/>
                  <a:gd name="connsiteY2" fmla="*/ 1227726 h 2481029"/>
                  <a:gd name="connsiteX3" fmla="*/ 1227726 w 2877482"/>
                  <a:gd name="connsiteY3" fmla="*/ 2481029 h 2481029"/>
                  <a:gd name="connsiteX4" fmla="*/ 0 w 2877482"/>
                  <a:gd name="connsiteY4" fmla="*/ 959161 h 2481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7482" h="2481029">
                    <a:moveTo>
                      <a:pt x="0" y="959161"/>
                    </a:moveTo>
                    <a:lnTo>
                      <a:pt x="1541052" y="0"/>
                    </a:lnTo>
                    <a:lnTo>
                      <a:pt x="2877482" y="1227726"/>
                    </a:lnTo>
                    <a:lnTo>
                      <a:pt x="1227726" y="2481029"/>
                    </a:lnTo>
                    <a:lnTo>
                      <a:pt x="0" y="959161"/>
                    </a:lnTo>
                    <a:close/>
                  </a:path>
                </a:pathLst>
              </a:custGeom>
              <a:noFill/>
              <a:ln w="38100">
                <a:solidFill>
                  <a:srgbClr val="FF0000"/>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en-US" sz="9600" b="0" i="0" u="none" strike="noStrike" cap="none" spc="0" normalizeH="0" baseline="0" dirty="0">
                  <a:ln>
                    <a:noFill/>
                  </a:ln>
                  <a:solidFill>
                    <a:schemeClr val="bg1"/>
                  </a:solidFill>
                  <a:effectLst/>
                  <a:uFillTx/>
                  <a:latin typeface="+mj-lt"/>
                  <a:ea typeface="+mj-ea"/>
                  <a:cs typeface="+mj-cs"/>
                  <a:sym typeface="Arial" panose="020B0604020202020204"/>
                </a:endParaRPr>
              </a:p>
            </p:txBody>
          </p:sp>
          <p:sp>
            <p:nvSpPr>
              <p:cNvPr id="12" name="Freeform 11"/>
              <p:cNvSpPr/>
              <p:nvPr/>
            </p:nvSpPr>
            <p:spPr>
              <a:xfrm>
                <a:off x="914400" y="2787961"/>
                <a:ext cx="172649" cy="543524"/>
              </a:xfrm>
              <a:custGeom>
                <a:avLst/>
                <a:gdLst>
                  <a:gd name="connsiteX0" fmla="*/ 0 w 172649"/>
                  <a:gd name="connsiteY0" fmla="*/ 0 h 543524"/>
                  <a:gd name="connsiteX1" fmla="*/ 172649 w 172649"/>
                  <a:gd name="connsiteY1" fmla="*/ 543524 h 543524"/>
                </a:gdLst>
                <a:ahLst/>
                <a:cxnLst>
                  <a:cxn ang="0">
                    <a:pos x="connsiteX0" y="connsiteY0"/>
                  </a:cxn>
                  <a:cxn ang="0">
                    <a:pos x="connsiteX1" y="connsiteY1"/>
                  </a:cxn>
                </a:cxnLst>
                <a:rect l="l" t="t" r="r" b="b"/>
                <a:pathLst>
                  <a:path w="172649" h="543524">
                    <a:moveTo>
                      <a:pt x="0" y="0"/>
                    </a:moveTo>
                    <a:lnTo>
                      <a:pt x="172649" y="543524"/>
                    </a:lnTo>
                  </a:path>
                </a:pathLst>
              </a:custGeom>
              <a:noFill/>
              <a:ln w="381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Freeform 13"/>
              <p:cNvSpPr/>
              <p:nvPr/>
            </p:nvSpPr>
            <p:spPr>
              <a:xfrm>
                <a:off x="2634495" y="1790434"/>
                <a:ext cx="19183" cy="594679"/>
              </a:xfrm>
              <a:custGeom>
                <a:avLst/>
                <a:gdLst>
                  <a:gd name="connsiteX0" fmla="*/ 19183 w 19183"/>
                  <a:gd name="connsiteY0" fmla="*/ 0 h 594679"/>
                  <a:gd name="connsiteX1" fmla="*/ 0 w 19183"/>
                  <a:gd name="connsiteY1" fmla="*/ 594679 h 594679"/>
                </a:gdLst>
                <a:ahLst/>
                <a:cxnLst>
                  <a:cxn ang="0">
                    <a:pos x="connsiteX0" y="connsiteY0"/>
                  </a:cxn>
                  <a:cxn ang="0">
                    <a:pos x="connsiteX1" y="connsiteY1"/>
                  </a:cxn>
                </a:cxnLst>
                <a:rect l="l" t="t" r="r" b="b"/>
                <a:pathLst>
                  <a:path w="19183" h="594679">
                    <a:moveTo>
                      <a:pt x="19183" y="0"/>
                    </a:moveTo>
                    <a:lnTo>
                      <a:pt x="0" y="594679"/>
                    </a:lnTo>
                  </a:path>
                </a:pathLst>
              </a:custGeom>
              <a:noFill/>
              <a:ln w="381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Freeform 15"/>
              <p:cNvSpPr/>
              <p:nvPr/>
            </p:nvSpPr>
            <p:spPr>
              <a:xfrm>
                <a:off x="3951743" y="3069315"/>
                <a:ext cx="185437" cy="524341"/>
              </a:xfrm>
              <a:custGeom>
                <a:avLst/>
                <a:gdLst>
                  <a:gd name="connsiteX0" fmla="*/ 185437 w 185437"/>
                  <a:gd name="connsiteY0" fmla="*/ 0 h 524341"/>
                  <a:gd name="connsiteX1" fmla="*/ 0 w 185437"/>
                  <a:gd name="connsiteY1" fmla="*/ 524341 h 524341"/>
                </a:gdLst>
                <a:ahLst/>
                <a:cxnLst>
                  <a:cxn ang="0">
                    <a:pos x="connsiteX0" y="connsiteY0"/>
                  </a:cxn>
                  <a:cxn ang="0">
                    <a:pos x="connsiteX1" y="connsiteY1"/>
                  </a:cxn>
                </a:cxnLst>
                <a:rect l="l" t="t" r="r" b="b"/>
                <a:pathLst>
                  <a:path w="185437" h="524341">
                    <a:moveTo>
                      <a:pt x="185437" y="0"/>
                    </a:moveTo>
                    <a:lnTo>
                      <a:pt x="0" y="524341"/>
                    </a:lnTo>
                  </a:path>
                </a:pathLst>
              </a:custGeom>
              <a:noFill/>
              <a:ln w="381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Freeform 18"/>
              <p:cNvSpPr/>
              <p:nvPr/>
            </p:nvSpPr>
            <p:spPr>
              <a:xfrm>
                <a:off x="2308380" y="4418534"/>
                <a:ext cx="12789" cy="434820"/>
              </a:xfrm>
              <a:custGeom>
                <a:avLst/>
                <a:gdLst>
                  <a:gd name="connsiteX0" fmla="*/ 0 w 12789"/>
                  <a:gd name="connsiteY0" fmla="*/ 0 h 434820"/>
                  <a:gd name="connsiteX1" fmla="*/ 12789 w 12789"/>
                  <a:gd name="connsiteY1" fmla="*/ 434820 h 434820"/>
                </a:gdLst>
                <a:ahLst/>
                <a:cxnLst>
                  <a:cxn ang="0">
                    <a:pos x="connsiteX0" y="connsiteY0"/>
                  </a:cxn>
                  <a:cxn ang="0">
                    <a:pos x="connsiteX1" y="connsiteY1"/>
                  </a:cxn>
                </a:cxnLst>
                <a:rect l="l" t="t" r="r" b="b"/>
                <a:pathLst>
                  <a:path w="12789" h="434820">
                    <a:moveTo>
                      <a:pt x="0" y="0"/>
                    </a:moveTo>
                    <a:lnTo>
                      <a:pt x="12789" y="434820"/>
                    </a:lnTo>
                  </a:path>
                </a:pathLst>
              </a:custGeom>
              <a:noFill/>
              <a:ln w="381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1" name="Group 20"/>
            <p:cNvGrpSpPr/>
            <p:nvPr/>
          </p:nvGrpSpPr>
          <p:grpSpPr>
            <a:xfrm>
              <a:off x="4278085" y="1796510"/>
              <a:ext cx="3216386" cy="3056843"/>
              <a:chOff x="914400" y="1790434"/>
              <a:chExt cx="3222780" cy="3062920"/>
            </a:xfrm>
          </p:grpSpPr>
          <p:sp>
            <p:nvSpPr>
              <p:cNvPr id="22" name="Freeform 21"/>
              <p:cNvSpPr/>
              <p:nvPr/>
            </p:nvSpPr>
            <p:spPr>
              <a:xfrm>
                <a:off x="914400" y="1790434"/>
                <a:ext cx="3222780" cy="2640889"/>
              </a:xfrm>
              <a:custGeom>
                <a:avLst/>
                <a:gdLst>
                  <a:gd name="connsiteX0" fmla="*/ 0 w 3222780"/>
                  <a:gd name="connsiteY0" fmla="*/ 1003921 h 2640889"/>
                  <a:gd name="connsiteX1" fmla="*/ 1739278 w 3222780"/>
                  <a:gd name="connsiteY1" fmla="*/ 0 h 2640889"/>
                  <a:gd name="connsiteX2" fmla="*/ 3222780 w 3222780"/>
                  <a:gd name="connsiteY2" fmla="*/ 1285275 h 2640889"/>
                  <a:gd name="connsiteX3" fmla="*/ 1393980 w 3222780"/>
                  <a:gd name="connsiteY3" fmla="*/ 2640889 h 2640889"/>
                  <a:gd name="connsiteX4" fmla="*/ 0 w 3222780"/>
                  <a:gd name="connsiteY4" fmla="*/ 1003921 h 2640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2780" h="2640889">
                    <a:moveTo>
                      <a:pt x="0" y="1003921"/>
                    </a:moveTo>
                    <a:lnTo>
                      <a:pt x="1739278" y="0"/>
                    </a:lnTo>
                    <a:lnTo>
                      <a:pt x="3222780" y="1285275"/>
                    </a:lnTo>
                    <a:lnTo>
                      <a:pt x="1393980" y="2640889"/>
                    </a:lnTo>
                    <a:lnTo>
                      <a:pt x="0" y="1003921"/>
                    </a:lnTo>
                    <a:close/>
                  </a:path>
                </a:pathLst>
              </a:custGeom>
              <a:noFill/>
              <a:ln w="38100">
                <a:solidFill>
                  <a:srgbClr val="FF0000"/>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en-US" sz="9600" b="0" i="0" u="none" strike="noStrike" cap="none" spc="0" normalizeH="0" baseline="0" dirty="0">
                  <a:ln>
                    <a:noFill/>
                  </a:ln>
                  <a:solidFill>
                    <a:schemeClr val="bg1"/>
                  </a:solidFill>
                  <a:effectLst/>
                  <a:uFillTx/>
                  <a:latin typeface="+mj-lt"/>
                  <a:ea typeface="+mj-ea"/>
                  <a:cs typeface="+mj-cs"/>
                  <a:sym typeface="Arial" panose="020B0604020202020204"/>
                </a:endParaRPr>
              </a:p>
            </p:txBody>
          </p:sp>
          <p:sp>
            <p:nvSpPr>
              <p:cNvPr id="23" name="Freeform 22"/>
              <p:cNvSpPr/>
              <p:nvPr/>
            </p:nvSpPr>
            <p:spPr>
              <a:xfrm>
                <a:off x="1087049" y="2365930"/>
                <a:ext cx="2877482" cy="2481029"/>
              </a:xfrm>
              <a:custGeom>
                <a:avLst/>
                <a:gdLst>
                  <a:gd name="connsiteX0" fmla="*/ 0 w 2877482"/>
                  <a:gd name="connsiteY0" fmla="*/ 959161 h 2481029"/>
                  <a:gd name="connsiteX1" fmla="*/ 1541052 w 2877482"/>
                  <a:gd name="connsiteY1" fmla="*/ 0 h 2481029"/>
                  <a:gd name="connsiteX2" fmla="*/ 2877482 w 2877482"/>
                  <a:gd name="connsiteY2" fmla="*/ 1227726 h 2481029"/>
                  <a:gd name="connsiteX3" fmla="*/ 1227726 w 2877482"/>
                  <a:gd name="connsiteY3" fmla="*/ 2481029 h 2481029"/>
                  <a:gd name="connsiteX4" fmla="*/ 0 w 2877482"/>
                  <a:gd name="connsiteY4" fmla="*/ 959161 h 2481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7482" h="2481029">
                    <a:moveTo>
                      <a:pt x="0" y="959161"/>
                    </a:moveTo>
                    <a:lnTo>
                      <a:pt x="1541052" y="0"/>
                    </a:lnTo>
                    <a:lnTo>
                      <a:pt x="2877482" y="1227726"/>
                    </a:lnTo>
                    <a:lnTo>
                      <a:pt x="1227726" y="2481029"/>
                    </a:lnTo>
                    <a:lnTo>
                      <a:pt x="0" y="959161"/>
                    </a:lnTo>
                    <a:close/>
                  </a:path>
                </a:pathLst>
              </a:custGeom>
              <a:noFill/>
              <a:ln w="38100">
                <a:solidFill>
                  <a:srgbClr val="FF0000"/>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en-US" sz="9600" b="0" i="0" u="none" strike="noStrike" cap="none" spc="0" normalizeH="0" baseline="0" dirty="0">
                  <a:ln>
                    <a:noFill/>
                  </a:ln>
                  <a:solidFill>
                    <a:schemeClr val="bg1"/>
                  </a:solidFill>
                  <a:effectLst/>
                  <a:uFillTx/>
                  <a:latin typeface="+mj-lt"/>
                  <a:ea typeface="+mj-ea"/>
                  <a:cs typeface="+mj-cs"/>
                  <a:sym typeface="Arial" panose="020B0604020202020204"/>
                </a:endParaRPr>
              </a:p>
            </p:txBody>
          </p:sp>
          <p:sp>
            <p:nvSpPr>
              <p:cNvPr id="24" name="Freeform 23"/>
              <p:cNvSpPr/>
              <p:nvPr/>
            </p:nvSpPr>
            <p:spPr>
              <a:xfrm>
                <a:off x="914400" y="2787961"/>
                <a:ext cx="172649" cy="543524"/>
              </a:xfrm>
              <a:custGeom>
                <a:avLst/>
                <a:gdLst>
                  <a:gd name="connsiteX0" fmla="*/ 0 w 172649"/>
                  <a:gd name="connsiteY0" fmla="*/ 0 h 543524"/>
                  <a:gd name="connsiteX1" fmla="*/ 172649 w 172649"/>
                  <a:gd name="connsiteY1" fmla="*/ 543524 h 543524"/>
                </a:gdLst>
                <a:ahLst/>
                <a:cxnLst>
                  <a:cxn ang="0">
                    <a:pos x="connsiteX0" y="connsiteY0"/>
                  </a:cxn>
                  <a:cxn ang="0">
                    <a:pos x="connsiteX1" y="connsiteY1"/>
                  </a:cxn>
                </a:cxnLst>
                <a:rect l="l" t="t" r="r" b="b"/>
                <a:pathLst>
                  <a:path w="172649" h="543524">
                    <a:moveTo>
                      <a:pt x="0" y="0"/>
                    </a:moveTo>
                    <a:lnTo>
                      <a:pt x="172649" y="543524"/>
                    </a:lnTo>
                  </a:path>
                </a:pathLst>
              </a:custGeom>
              <a:noFill/>
              <a:ln w="381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Freeform 24"/>
              <p:cNvSpPr/>
              <p:nvPr/>
            </p:nvSpPr>
            <p:spPr>
              <a:xfrm>
                <a:off x="2634495" y="1790434"/>
                <a:ext cx="19183" cy="594679"/>
              </a:xfrm>
              <a:custGeom>
                <a:avLst/>
                <a:gdLst>
                  <a:gd name="connsiteX0" fmla="*/ 19183 w 19183"/>
                  <a:gd name="connsiteY0" fmla="*/ 0 h 594679"/>
                  <a:gd name="connsiteX1" fmla="*/ 0 w 19183"/>
                  <a:gd name="connsiteY1" fmla="*/ 594679 h 594679"/>
                </a:gdLst>
                <a:ahLst/>
                <a:cxnLst>
                  <a:cxn ang="0">
                    <a:pos x="connsiteX0" y="connsiteY0"/>
                  </a:cxn>
                  <a:cxn ang="0">
                    <a:pos x="connsiteX1" y="connsiteY1"/>
                  </a:cxn>
                </a:cxnLst>
                <a:rect l="l" t="t" r="r" b="b"/>
                <a:pathLst>
                  <a:path w="19183" h="594679">
                    <a:moveTo>
                      <a:pt x="19183" y="0"/>
                    </a:moveTo>
                    <a:lnTo>
                      <a:pt x="0" y="594679"/>
                    </a:lnTo>
                  </a:path>
                </a:pathLst>
              </a:custGeom>
              <a:noFill/>
              <a:ln w="381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Freeform 25"/>
              <p:cNvSpPr/>
              <p:nvPr/>
            </p:nvSpPr>
            <p:spPr>
              <a:xfrm>
                <a:off x="3951743" y="3069315"/>
                <a:ext cx="185437" cy="524341"/>
              </a:xfrm>
              <a:custGeom>
                <a:avLst/>
                <a:gdLst>
                  <a:gd name="connsiteX0" fmla="*/ 185437 w 185437"/>
                  <a:gd name="connsiteY0" fmla="*/ 0 h 524341"/>
                  <a:gd name="connsiteX1" fmla="*/ 0 w 185437"/>
                  <a:gd name="connsiteY1" fmla="*/ 524341 h 524341"/>
                </a:gdLst>
                <a:ahLst/>
                <a:cxnLst>
                  <a:cxn ang="0">
                    <a:pos x="connsiteX0" y="connsiteY0"/>
                  </a:cxn>
                  <a:cxn ang="0">
                    <a:pos x="connsiteX1" y="connsiteY1"/>
                  </a:cxn>
                </a:cxnLst>
                <a:rect l="l" t="t" r="r" b="b"/>
                <a:pathLst>
                  <a:path w="185437" h="524341">
                    <a:moveTo>
                      <a:pt x="185437" y="0"/>
                    </a:moveTo>
                    <a:lnTo>
                      <a:pt x="0" y="524341"/>
                    </a:lnTo>
                  </a:path>
                </a:pathLst>
              </a:custGeom>
              <a:noFill/>
              <a:ln w="381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Freeform 26"/>
              <p:cNvSpPr/>
              <p:nvPr/>
            </p:nvSpPr>
            <p:spPr>
              <a:xfrm>
                <a:off x="2308380" y="4418534"/>
                <a:ext cx="12789" cy="434820"/>
              </a:xfrm>
              <a:custGeom>
                <a:avLst/>
                <a:gdLst>
                  <a:gd name="connsiteX0" fmla="*/ 0 w 12789"/>
                  <a:gd name="connsiteY0" fmla="*/ 0 h 434820"/>
                  <a:gd name="connsiteX1" fmla="*/ 12789 w 12789"/>
                  <a:gd name="connsiteY1" fmla="*/ 434820 h 434820"/>
                </a:gdLst>
                <a:ahLst/>
                <a:cxnLst>
                  <a:cxn ang="0">
                    <a:pos x="connsiteX0" y="connsiteY0"/>
                  </a:cxn>
                  <a:cxn ang="0">
                    <a:pos x="connsiteX1" y="connsiteY1"/>
                  </a:cxn>
                </a:cxnLst>
                <a:rect l="l" t="t" r="r" b="b"/>
                <a:pathLst>
                  <a:path w="12789" h="434820">
                    <a:moveTo>
                      <a:pt x="0" y="0"/>
                    </a:moveTo>
                    <a:lnTo>
                      <a:pt x="12789" y="434820"/>
                    </a:lnTo>
                  </a:path>
                </a:pathLst>
              </a:custGeom>
              <a:noFill/>
              <a:ln w="381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8" name="Group 27"/>
            <p:cNvGrpSpPr/>
            <p:nvPr/>
          </p:nvGrpSpPr>
          <p:grpSpPr>
            <a:xfrm>
              <a:off x="7562421" y="1796510"/>
              <a:ext cx="3216386" cy="3056843"/>
              <a:chOff x="914400" y="1790434"/>
              <a:chExt cx="3222780" cy="3062920"/>
            </a:xfrm>
          </p:grpSpPr>
          <p:sp>
            <p:nvSpPr>
              <p:cNvPr id="29" name="Freeform 28"/>
              <p:cNvSpPr/>
              <p:nvPr/>
            </p:nvSpPr>
            <p:spPr>
              <a:xfrm>
                <a:off x="914400" y="1790434"/>
                <a:ext cx="3222780" cy="2640889"/>
              </a:xfrm>
              <a:custGeom>
                <a:avLst/>
                <a:gdLst>
                  <a:gd name="connsiteX0" fmla="*/ 0 w 3222780"/>
                  <a:gd name="connsiteY0" fmla="*/ 1003921 h 2640889"/>
                  <a:gd name="connsiteX1" fmla="*/ 1739278 w 3222780"/>
                  <a:gd name="connsiteY1" fmla="*/ 0 h 2640889"/>
                  <a:gd name="connsiteX2" fmla="*/ 3222780 w 3222780"/>
                  <a:gd name="connsiteY2" fmla="*/ 1285275 h 2640889"/>
                  <a:gd name="connsiteX3" fmla="*/ 1393980 w 3222780"/>
                  <a:gd name="connsiteY3" fmla="*/ 2640889 h 2640889"/>
                  <a:gd name="connsiteX4" fmla="*/ 0 w 3222780"/>
                  <a:gd name="connsiteY4" fmla="*/ 1003921 h 2640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2780" h="2640889">
                    <a:moveTo>
                      <a:pt x="0" y="1003921"/>
                    </a:moveTo>
                    <a:lnTo>
                      <a:pt x="1739278" y="0"/>
                    </a:lnTo>
                    <a:lnTo>
                      <a:pt x="3222780" y="1285275"/>
                    </a:lnTo>
                    <a:lnTo>
                      <a:pt x="1393980" y="2640889"/>
                    </a:lnTo>
                    <a:lnTo>
                      <a:pt x="0" y="1003921"/>
                    </a:lnTo>
                    <a:close/>
                  </a:path>
                </a:pathLst>
              </a:custGeom>
              <a:noFill/>
              <a:ln w="38100">
                <a:solidFill>
                  <a:srgbClr val="FF0000"/>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en-US" sz="9600" b="0" i="0" u="none" strike="noStrike" cap="none" spc="0" normalizeH="0" baseline="0" dirty="0">
                  <a:ln>
                    <a:noFill/>
                  </a:ln>
                  <a:solidFill>
                    <a:schemeClr val="bg1"/>
                  </a:solidFill>
                  <a:effectLst/>
                  <a:uFillTx/>
                  <a:latin typeface="+mj-lt"/>
                  <a:ea typeface="+mj-ea"/>
                  <a:cs typeface="+mj-cs"/>
                  <a:sym typeface="Arial" panose="020B0604020202020204"/>
                </a:endParaRPr>
              </a:p>
            </p:txBody>
          </p:sp>
          <p:sp>
            <p:nvSpPr>
              <p:cNvPr id="30" name="Freeform 29"/>
              <p:cNvSpPr/>
              <p:nvPr/>
            </p:nvSpPr>
            <p:spPr>
              <a:xfrm>
                <a:off x="1087049" y="2365930"/>
                <a:ext cx="2877482" cy="2481029"/>
              </a:xfrm>
              <a:custGeom>
                <a:avLst/>
                <a:gdLst>
                  <a:gd name="connsiteX0" fmla="*/ 0 w 2877482"/>
                  <a:gd name="connsiteY0" fmla="*/ 959161 h 2481029"/>
                  <a:gd name="connsiteX1" fmla="*/ 1541052 w 2877482"/>
                  <a:gd name="connsiteY1" fmla="*/ 0 h 2481029"/>
                  <a:gd name="connsiteX2" fmla="*/ 2877482 w 2877482"/>
                  <a:gd name="connsiteY2" fmla="*/ 1227726 h 2481029"/>
                  <a:gd name="connsiteX3" fmla="*/ 1227726 w 2877482"/>
                  <a:gd name="connsiteY3" fmla="*/ 2481029 h 2481029"/>
                  <a:gd name="connsiteX4" fmla="*/ 0 w 2877482"/>
                  <a:gd name="connsiteY4" fmla="*/ 959161 h 2481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7482" h="2481029">
                    <a:moveTo>
                      <a:pt x="0" y="959161"/>
                    </a:moveTo>
                    <a:lnTo>
                      <a:pt x="1541052" y="0"/>
                    </a:lnTo>
                    <a:lnTo>
                      <a:pt x="2877482" y="1227726"/>
                    </a:lnTo>
                    <a:lnTo>
                      <a:pt x="1227726" y="2481029"/>
                    </a:lnTo>
                    <a:lnTo>
                      <a:pt x="0" y="959161"/>
                    </a:lnTo>
                    <a:close/>
                  </a:path>
                </a:pathLst>
              </a:custGeom>
              <a:noFill/>
              <a:ln w="38100">
                <a:solidFill>
                  <a:srgbClr val="FF0000"/>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en-US" sz="9600" b="0" i="0" u="none" strike="noStrike" cap="none" spc="0" normalizeH="0" baseline="0" dirty="0">
                  <a:ln>
                    <a:noFill/>
                  </a:ln>
                  <a:solidFill>
                    <a:schemeClr val="bg1"/>
                  </a:solidFill>
                  <a:effectLst/>
                  <a:uFillTx/>
                  <a:latin typeface="+mj-lt"/>
                  <a:ea typeface="+mj-ea"/>
                  <a:cs typeface="+mj-cs"/>
                  <a:sym typeface="Arial" panose="020B0604020202020204"/>
                </a:endParaRPr>
              </a:p>
            </p:txBody>
          </p:sp>
          <p:sp>
            <p:nvSpPr>
              <p:cNvPr id="31" name="Freeform 30"/>
              <p:cNvSpPr/>
              <p:nvPr/>
            </p:nvSpPr>
            <p:spPr>
              <a:xfrm>
                <a:off x="914400" y="2787961"/>
                <a:ext cx="172649" cy="543524"/>
              </a:xfrm>
              <a:custGeom>
                <a:avLst/>
                <a:gdLst>
                  <a:gd name="connsiteX0" fmla="*/ 0 w 172649"/>
                  <a:gd name="connsiteY0" fmla="*/ 0 h 543524"/>
                  <a:gd name="connsiteX1" fmla="*/ 172649 w 172649"/>
                  <a:gd name="connsiteY1" fmla="*/ 543524 h 543524"/>
                </a:gdLst>
                <a:ahLst/>
                <a:cxnLst>
                  <a:cxn ang="0">
                    <a:pos x="connsiteX0" y="connsiteY0"/>
                  </a:cxn>
                  <a:cxn ang="0">
                    <a:pos x="connsiteX1" y="connsiteY1"/>
                  </a:cxn>
                </a:cxnLst>
                <a:rect l="l" t="t" r="r" b="b"/>
                <a:pathLst>
                  <a:path w="172649" h="543524">
                    <a:moveTo>
                      <a:pt x="0" y="0"/>
                    </a:moveTo>
                    <a:lnTo>
                      <a:pt x="172649" y="543524"/>
                    </a:lnTo>
                  </a:path>
                </a:pathLst>
              </a:custGeom>
              <a:noFill/>
              <a:ln w="381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Freeform 31"/>
              <p:cNvSpPr/>
              <p:nvPr/>
            </p:nvSpPr>
            <p:spPr>
              <a:xfrm>
                <a:off x="2634495" y="1790434"/>
                <a:ext cx="19183" cy="594679"/>
              </a:xfrm>
              <a:custGeom>
                <a:avLst/>
                <a:gdLst>
                  <a:gd name="connsiteX0" fmla="*/ 19183 w 19183"/>
                  <a:gd name="connsiteY0" fmla="*/ 0 h 594679"/>
                  <a:gd name="connsiteX1" fmla="*/ 0 w 19183"/>
                  <a:gd name="connsiteY1" fmla="*/ 594679 h 594679"/>
                </a:gdLst>
                <a:ahLst/>
                <a:cxnLst>
                  <a:cxn ang="0">
                    <a:pos x="connsiteX0" y="connsiteY0"/>
                  </a:cxn>
                  <a:cxn ang="0">
                    <a:pos x="connsiteX1" y="connsiteY1"/>
                  </a:cxn>
                </a:cxnLst>
                <a:rect l="l" t="t" r="r" b="b"/>
                <a:pathLst>
                  <a:path w="19183" h="594679">
                    <a:moveTo>
                      <a:pt x="19183" y="0"/>
                    </a:moveTo>
                    <a:lnTo>
                      <a:pt x="0" y="594679"/>
                    </a:lnTo>
                  </a:path>
                </a:pathLst>
              </a:custGeom>
              <a:noFill/>
              <a:ln w="381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Freeform 32"/>
              <p:cNvSpPr/>
              <p:nvPr/>
            </p:nvSpPr>
            <p:spPr>
              <a:xfrm>
                <a:off x="3951743" y="3069315"/>
                <a:ext cx="185437" cy="524341"/>
              </a:xfrm>
              <a:custGeom>
                <a:avLst/>
                <a:gdLst>
                  <a:gd name="connsiteX0" fmla="*/ 185437 w 185437"/>
                  <a:gd name="connsiteY0" fmla="*/ 0 h 524341"/>
                  <a:gd name="connsiteX1" fmla="*/ 0 w 185437"/>
                  <a:gd name="connsiteY1" fmla="*/ 524341 h 524341"/>
                </a:gdLst>
                <a:ahLst/>
                <a:cxnLst>
                  <a:cxn ang="0">
                    <a:pos x="connsiteX0" y="connsiteY0"/>
                  </a:cxn>
                  <a:cxn ang="0">
                    <a:pos x="connsiteX1" y="connsiteY1"/>
                  </a:cxn>
                </a:cxnLst>
                <a:rect l="l" t="t" r="r" b="b"/>
                <a:pathLst>
                  <a:path w="185437" h="524341">
                    <a:moveTo>
                      <a:pt x="185437" y="0"/>
                    </a:moveTo>
                    <a:lnTo>
                      <a:pt x="0" y="524341"/>
                    </a:lnTo>
                  </a:path>
                </a:pathLst>
              </a:custGeom>
              <a:noFill/>
              <a:ln w="381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Freeform 33"/>
              <p:cNvSpPr/>
              <p:nvPr/>
            </p:nvSpPr>
            <p:spPr>
              <a:xfrm>
                <a:off x="2308380" y="4418534"/>
                <a:ext cx="12789" cy="434820"/>
              </a:xfrm>
              <a:custGeom>
                <a:avLst/>
                <a:gdLst>
                  <a:gd name="connsiteX0" fmla="*/ 0 w 12789"/>
                  <a:gd name="connsiteY0" fmla="*/ 0 h 434820"/>
                  <a:gd name="connsiteX1" fmla="*/ 12789 w 12789"/>
                  <a:gd name="connsiteY1" fmla="*/ 434820 h 434820"/>
                </a:gdLst>
                <a:ahLst/>
                <a:cxnLst>
                  <a:cxn ang="0">
                    <a:pos x="connsiteX0" y="connsiteY0"/>
                  </a:cxn>
                  <a:cxn ang="0">
                    <a:pos x="connsiteX1" y="connsiteY1"/>
                  </a:cxn>
                </a:cxnLst>
                <a:rect l="l" t="t" r="r" b="b"/>
                <a:pathLst>
                  <a:path w="12789" h="434820">
                    <a:moveTo>
                      <a:pt x="0" y="0"/>
                    </a:moveTo>
                    <a:lnTo>
                      <a:pt x="12789" y="434820"/>
                    </a:lnTo>
                  </a:path>
                </a:pathLst>
              </a:custGeom>
              <a:noFill/>
              <a:ln w="381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9" presetClass="emph" presetSubtype="0" nodeType="withEffect">
                                  <p:stCondLst>
                                    <p:cond delay="0"/>
                                  </p:stCondLst>
                                  <p:childTnLst>
                                    <p:set>
                                      <p:cBhvr>
                                        <p:cTn id="12" dur="indefinite"/>
                                        <p:tgtEl>
                                          <p:spTgt spid="6"/>
                                        </p:tgtEl>
                                        <p:attrNameLst>
                                          <p:attrName>style.opacity</p:attrName>
                                        </p:attrNameLst>
                                      </p:cBhvr>
                                      <p:to>
                                        <p:strVal val="0.5"/>
                                      </p:to>
                                    </p:set>
                                    <p:animEffect filter="image" prLst="opacity: 0.5">
                                      <p:cBhvr rctx="IE">
                                        <p:cTn id="13" dur="indefinite"/>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sz="quarter" idx="12"/>
          </p:nvPr>
        </p:nvSpPr>
        <p:spPr/>
        <p:txBody>
          <a:bodyPr vert="horz" lIns="45720" tIns="45720" rIns="45720" bIns="45720" rtlCol="0" anchor="ctr">
            <a:normAutofit lnSpcReduction="10000"/>
          </a:bodyPr>
          <a:lstStyle/>
          <a:p>
            <a:fld id="{4FAB73BC-B049-4115-A692-8D63A059BFB8}" type="slidenum">
              <a:rPr lang="en-US"/>
            </a:fld>
            <a:endParaRPr lang="en-US" dirty="0"/>
          </a:p>
        </p:txBody>
      </p:sp>
      <p:sp>
        <p:nvSpPr>
          <p:cNvPr id="2" name="Title 1"/>
          <p:cNvSpPr>
            <a:spLocks noGrp="1"/>
          </p:cNvSpPr>
          <p:nvPr>
            <p:ph type="title" idx="4294967295"/>
          </p:nvPr>
        </p:nvSpPr>
        <p:spPr>
          <a:xfrm>
            <a:off x="1261872" y="406155"/>
            <a:ext cx="9691687" cy="1325563"/>
          </a:xfrm>
        </p:spPr>
        <p:txBody>
          <a:bodyPr/>
          <a:lstStyle/>
          <a:p>
            <a:r>
              <a:rPr lang="zh-CN" altLang="en-US" dirty="0">
                <a:ea typeface="宋体" panose="02010600030101010101" pitchFamily="2" charset="-122"/>
              </a:rPr>
              <a:t>饱和度</a:t>
            </a:r>
            <a:endParaRPr lang="zh-CN" altLang="en-US" dirty="0">
              <a:ea typeface="宋体" panose="02010600030101010101" pitchFamily="2" charset="-122"/>
            </a:endParaRPr>
          </a:p>
        </p:txBody>
      </p:sp>
      <p:pic>
        <p:nvPicPr>
          <p:cNvPr id="4" name="Picture 3"/>
          <p:cNvPicPr>
            <a:picLocks noChangeAspect="1"/>
          </p:cNvPicPr>
          <p:nvPr/>
        </p:nvPicPr>
        <p:blipFill rotWithShape="1">
          <a:blip r:embed="rId1">
            <a:extLst>
              <a:ext uri="{28A0092B-C50C-407E-A947-70E740481C1C}">
                <a14:useLocalDpi xmlns:a14="http://schemas.microsoft.com/office/drawing/2010/main" val="0"/>
              </a:ext>
            </a:extLst>
          </a:blip>
          <a:srcRect l="24694" r="49884"/>
          <a:stretch>
            <a:fillRect/>
          </a:stretch>
        </p:blipFill>
        <p:spPr>
          <a:xfrm>
            <a:off x="1261872" y="2520692"/>
            <a:ext cx="2328821" cy="2267183"/>
          </a:xfrm>
          <a:prstGeom prst="rect">
            <a:avLst/>
          </a:prstGeom>
        </p:spPr>
      </p:pic>
      <p:cxnSp>
        <p:nvCxnSpPr>
          <p:cNvPr id="5" name="Straight Arrow Connector 4"/>
          <p:cNvCxnSpPr/>
          <p:nvPr/>
        </p:nvCxnSpPr>
        <p:spPr>
          <a:xfrm>
            <a:off x="1261872" y="4854112"/>
            <a:ext cx="6898641"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534473" y="4920350"/>
            <a:ext cx="1605280" cy="52197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800" u="none" strike="noStrike" kern="1200" cap="none" spc="0" normalizeH="0" baseline="0" noProof="0" dirty="0">
                <a:ln>
                  <a:noFill/>
                </a:ln>
                <a:solidFill>
                  <a:srgbClr val="000000"/>
                </a:solidFill>
                <a:effectLst/>
                <a:uLnTx/>
                <a:uFillTx/>
                <a:latin typeface="Roboto Condensed" pitchFamily="2" charset="0"/>
                <a:ea typeface="宋体" panose="02010600030101010101" pitchFamily="2" charset="-122"/>
                <a:cs typeface="Lato" panose="020F0502020204030203" pitchFamily="34" charset="0"/>
              </a:rPr>
              <a:t>高饱和度</a:t>
            </a:r>
            <a:endParaRPr kumimoji="0" lang="zh-CN" altLang="en-US" sz="2800" b="1" u="none" strike="noStrike" kern="1200" cap="none" spc="0" normalizeH="0" baseline="0" noProof="0" dirty="0">
              <a:ln>
                <a:noFill/>
              </a:ln>
              <a:solidFill>
                <a:srgbClr val="000000"/>
              </a:solidFill>
              <a:effectLst/>
              <a:uLnTx/>
              <a:uFillTx/>
              <a:latin typeface="Roboto Condensed" pitchFamily="2" charset="0"/>
              <a:ea typeface="宋体" panose="02010600030101010101" pitchFamily="2" charset="-122"/>
              <a:cs typeface="Lato" panose="020F0502020204030203" pitchFamily="34" charset="0"/>
            </a:endParaRPr>
          </a:p>
        </p:txBody>
      </p:sp>
      <p:sp>
        <p:nvSpPr>
          <p:cNvPr id="7" name="TextBox 6"/>
          <p:cNvSpPr txBox="1"/>
          <p:nvPr/>
        </p:nvSpPr>
        <p:spPr>
          <a:xfrm>
            <a:off x="1181058" y="4920350"/>
            <a:ext cx="1605280" cy="52197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800" u="none" strike="noStrike" kern="1200" cap="none" spc="0" normalizeH="0" baseline="0" noProof="0" dirty="0">
                <a:ln>
                  <a:noFill/>
                </a:ln>
                <a:solidFill>
                  <a:srgbClr val="000000"/>
                </a:solidFill>
                <a:effectLst/>
                <a:uLnTx/>
                <a:uFillTx/>
                <a:latin typeface="Roboto Condensed" pitchFamily="2" charset="0"/>
                <a:ea typeface="宋体" panose="02010600030101010101" pitchFamily="2" charset="-122"/>
                <a:cs typeface="Lato" panose="020F0502020204030203" pitchFamily="34" charset="0"/>
              </a:rPr>
              <a:t>低饱和度</a:t>
            </a:r>
            <a:endParaRPr kumimoji="0" lang="zh-CN" altLang="en-US" sz="2800" b="1" u="none" strike="noStrike" kern="1200" cap="none" spc="0" normalizeH="0" baseline="0" noProof="0" dirty="0">
              <a:ln>
                <a:noFill/>
              </a:ln>
              <a:solidFill>
                <a:srgbClr val="000000"/>
              </a:solidFill>
              <a:effectLst/>
              <a:uLnTx/>
              <a:uFillTx/>
              <a:latin typeface="Roboto Condensed" pitchFamily="2" charset="0"/>
              <a:ea typeface="宋体" panose="02010600030101010101" pitchFamily="2" charset="-122"/>
              <a:cs typeface="Lato" panose="020F0502020204030203" pitchFamily="34" charset="0"/>
            </a:endParaRPr>
          </a:p>
        </p:txBody>
      </p:sp>
      <p:pic>
        <p:nvPicPr>
          <p:cNvPr id="8" name="Picture 7"/>
          <p:cNvPicPr>
            <a:picLocks noChangeAspect="1"/>
          </p:cNvPicPr>
          <p:nvPr/>
        </p:nvPicPr>
        <p:blipFill rotWithShape="1">
          <a:blip r:embed="rId1">
            <a:extLst>
              <a:ext uri="{28A0092B-C50C-407E-A947-70E740481C1C}">
                <a14:useLocalDpi xmlns:a14="http://schemas.microsoft.com/office/drawing/2010/main" val="0"/>
              </a:ext>
            </a:extLst>
          </a:blip>
          <a:srcRect l="50000" r="24860"/>
          <a:stretch>
            <a:fillRect/>
          </a:stretch>
        </p:blipFill>
        <p:spPr>
          <a:xfrm>
            <a:off x="3590693" y="2520691"/>
            <a:ext cx="2303049" cy="2267183"/>
          </a:xfrm>
          <a:prstGeom prst="rect">
            <a:avLst/>
          </a:prstGeom>
        </p:spPr>
      </p:pic>
      <p:pic>
        <p:nvPicPr>
          <p:cNvPr id="9" name="Picture 8"/>
          <p:cNvPicPr>
            <a:picLocks noChangeAspect="1"/>
          </p:cNvPicPr>
          <p:nvPr/>
        </p:nvPicPr>
        <p:blipFill rotWithShape="1">
          <a:blip r:embed="rId1">
            <a:extLst>
              <a:ext uri="{28A0092B-C50C-407E-A947-70E740481C1C}">
                <a14:useLocalDpi xmlns:a14="http://schemas.microsoft.com/office/drawing/2010/main" val="0"/>
              </a:ext>
            </a:extLst>
          </a:blip>
          <a:srcRect l="75256"/>
          <a:stretch>
            <a:fillRect/>
          </a:stretch>
        </p:blipFill>
        <p:spPr>
          <a:xfrm>
            <a:off x="5893742" y="2520691"/>
            <a:ext cx="2266771" cy="2267183"/>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1000"/>
                                        <p:tgtEl>
                                          <p:spTgt spid="8"/>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1000"/>
                                        <p:tgtEl>
                                          <p:spTgt spid="5"/>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par>
                                <p:cTn id="23" presetID="22" presetClass="entr" presetSubtype="8" fill="hold" grpId="0" nodeType="withEffect">
                                  <p:stCondLst>
                                    <p:cond delay="50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Tw Cen MT">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spDef>
      <a:spPr>
        <a:noFill/>
        <a:ln w="38100">
          <a:solidFill>
            <a:schemeClr val="tx1"/>
          </a:solidFill>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9600" b="0" i="0" u="none" strike="noStrike" cap="none" spc="0" normalizeH="0" baseline="0" dirty="0">
            <a:ln>
              <a:noFill/>
            </a:ln>
            <a:solidFill>
              <a:schemeClr val="bg1"/>
            </a:solidFill>
            <a:effectLst/>
            <a:uFillTx/>
            <a:latin typeface="+mj-lt"/>
            <a:ea typeface="+mj-ea"/>
            <a:cs typeface="+mj-cs"/>
            <a:sym typeface="Arial" panose="020B0604020202020204"/>
          </a:defRPr>
        </a:defPPr>
      </a:lstStyle>
      <a:style>
        <a:lnRef idx="2">
          <a:schemeClr val="dk1"/>
        </a:lnRef>
        <a:fillRef idx="1">
          <a:schemeClr val="lt1"/>
        </a:fillRef>
        <a:effectRef idx="0">
          <a:schemeClr val="dk1"/>
        </a:effectRef>
        <a:fontRef idx="minor">
          <a:schemeClr val="dk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17_THEME1">
  <a:themeElements>
    <a:clrScheme name="S17_THEME1">
      <a:dk1>
        <a:srgbClr val="000000"/>
      </a:dk1>
      <a:lt1>
        <a:srgbClr val="FFFFFF"/>
      </a:lt1>
      <a:dk2>
        <a:srgbClr val="A7A7A7"/>
      </a:dk2>
      <a:lt2>
        <a:srgbClr val="535353"/>
      </a:lt2>
      <a:accent1>
        <a:srgbClr val="35E2C1"/>
      </a:accent1>
      <a:accent2>
        <a:srgbClr val="F9EC31"/>
      </a:accent2>
      <a:accent3>
        <a:srgbClr val="FF6C96"/>
      </a:accent3>
      <a:accent4>
        <a:srgbClr val="B2B2B2"/>
      </a:accent4>
      <a:accent5>
        <a:srgbClr val="5CBAA9"/>
      </a:accent5>
      <a:accent6>
        <a:srgbClr val="BBFFF2"/>
      </a:accent6>
      <a:hlink>
        <a:srgbClr val="0000FF"/>
      </a:hlink>
      <a:folHlink>
        <a:srgbClr val="FF00FF"/>
      </a:folHlink>
    </a:clrScheme>
    <a:fontScheme name="S17_THEME1">
      <a:majorFont>
        <a:latin typeface="Arial"/>
        <a:ea typeface="Arial"/>
        <a:cs typeface="Arial"/>
      </a:majorFont>
      <a:minorFont>
        <a:latin typeface="Helvetica"/>
        <a:ea typeface="Helvetica"/>
        <a:cs typeface="Helvetica"/>
      </a:minorFont>
    </a:fontScheme>
    <a:fmtScheme name="S17_THEME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j-lt"/>
            <a:ea typeface="+mj-ea"/>
            <a:cs typeface="+mj-cs"/>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FFFFFF"/>
            </a:solidFill>
            <a:effectLst/>
            <a:uFillTx/>
            <a:latin typeface="+mj-lt"/>
            <a:ea typeface="+mj-ea"/>
            <a:cs typeface="+mj-cs"/>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436</Words>
  <Application>WPS 演示</Application>
  <PresentationFormat/>
  <Paragraphs>87</Paragraphs>
  <Slides>13</Slides>
  <Notes>0</Notes>
  <HiddenSlides>0</HiddenSlides>
  <MMClips>0</MMClips>
  <ScaleCrop>false</ScaleCrop>
  <HeadingPairs>
    <vt:vector size="6" baseType="variant">
      <vt:variant>
        <vt:lpstr>已用的字体</vt:lpstr>
      </vt:variant>
      <vt:variant>
        <vt:i4>28</vt:i4>
      </vt:variant>
      <vt:variant>
        <vt:lpstr>主题</vt:lpstr>
      </vt:variant>
      <vt:variant>
        <vt:i4>1</vt:i4>
      </vt:variant>
      <vt:variant>
        <vt:lpstr>幻灯片标题</vt:lpstr>
      </vt:variant>
      <vt:variant>
        <vt:i4>13</vt:i4>
      </vt:variant>
    </vt:vector>
  </HeadingPairs>
  <TitlesOfParts>
    <vt:vector size="42" baseType="lpstr">
      <vt:lpstr>Arial</vt:lpstr>
      <vt:lpstr>宋体</vt:lpstr>
      <vt:lpstr>Wingdings</vt:lpstr>
      <vt:lpstr>Arial</vt:lpstr>
      <vt:lpstr>Roboto</vt:lpstr>
      <vt:lpstr>Helvetica Neue</vt:lpstr>
      <vt:lpstr>Roboto Condensed</vt:lpstr>
      <vt:lpstr>Helvetica Neue Condensed</vt:lpstr>
      <vt:lpstr>Wingdings 2</vt:lpstr>
      <vt:lpstr>Tw Cen MT</vt:lpstr>
      <vt:lpstr>Segoe Print</vt:lpstr>
      <vt:lpstr>微软雅黑</vt:lpstr>
      <vt:lpstr>Arial Unicode MS</vt:lpstr>
      <vt:lpstr>Wingdings</vt:lpstr>
      <vt:lpstr>Cambria Math</vt:lpstr>
      <vt:lpstr>Calibri</vt:lpstr>
      <vt:lpstr>Lato</vt:lpstr>
      <vt:lpstr>Roboto Condensed Light</vt:lpstr>
      <vt:lpstr>Roboto Black</vt:lpstr>
      <vt:lpstr>Roboto Slab</vt:lpstr>
      <vt:lpstr>Lato Heavy</vt:lpstr>
      <vt:lpstr>Lato Black</vt:lpstr>
      <vt:lpstr>Verdana</vt:lpstr>
      <vt:lpstr>Calibri</vt:lpstr>
      <vt:lpstr>华文仿宋</vt:lpstr>
      <vt:lpstr>仿宋</vt:lpstr>
      <vt:lpstr>Corbel</vt:lpstr>
      <vt:lpstr>BatangChe</vt:lpstr>
      <vt:lpstr>View</vt:lpstr>
      <vt:lpstr>PowerPoint 演示文稿</vt:lpstr>
      <vt:lpstr>PowerPoint 演示文稿</vt:lpstr>
      <vt:lpstr>PowerPoint 演示文稿</vt:lpstr>
      <vt:lpstr>A Method for Liquid-Fabric Interaction</vt:lpstr>
      <vt:lpstr>Fabrics as Continuum Media</vt:lpstr>
      <vt:lpstr>PowerPoint 演示文稿</vt:lpstr>
      <vt:lpstr>PowerPoint 演示文稿</vt:lpstr>
      <vt:lpstr>Model fabrics as continuum porous media</vt:lpstr>
      <vt:lpstr>Saturation</vt:lpstr>
      <vt:lpstr>PowerPoint 演示文稿</vt:lpstr>
      <vt:lpstr>Rich Phenomena of Mixtures</vt:lpstr>
      <vt:lpstr>Rich Phenomena of Mixtures</vt:lpstr>
      <vt:lpstr>Technical Contributions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8钉</cp:lastModifiedBy>
  <cp:revision>1</cp:revision>
  <dcterms:created xsi:type="dcterms:W3CDTF">2019-01-11T05:22:54Z</dcterms:created>
  <dcterms:modified xsi:type="dcterms:W3CDTF">2019-01-11T05:22:55Z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